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6" r:id="rId1"/>
    <p:sldMasterId id="2147483852" r:id="rId2"/>
  </p:sldMasterIdLst>
  <p:notesMasterIdLst>
    <p:notesMasterId r:id="rId27"/>
  </p:notesMasterIdLst>
  <p:handoutMasterIdLst>
    <p:handoutMasterId r:id="rId28"/>
  </p:handoutMasterIdLst>
  <p:sldIdLst>
    <p:sldId id="543" r:id="rId3"/>
    <p:sldId id="555" r:id="rId4"/>
    <p:sldId id="556" r:id="rId5"/>
    <p:sldId id="557" r:id="rId6"/>
    <p:sldId id="558" r:id="rId7"/>
    <p:sldId id="585" r:id="rId8"/>
    <p:sldId id="567" r:id="rId9"/>
    <p:sldId id="574" r:id="rId10"/>
    <p:sldId id="568" r:id="rId11"/>
    <p:sldId id="575" r:id="rId12"/>
    <p:sldId id="569" r:id="rId13"/>
    <p:sldId id="576" r:id="rId14"/>
    <p:sldId id="577" r:id="rId15"/>
    <p:sldId id="579" r:id="rId16"/>
    <p:sldId id="586" r:id="rId17"/>
    <p:sldId id="587" r:id="rId18"/>
    <p:sldId id="588" r:id="rId19"/>
    <p:sldId id="580" r:id="rId20"/>
    <p:sldId id="581" r:id="rId21"/>
    <p:sldId id="582" r:id="rId22"/>
    <p:sldId id="584" r:id="rId23"/>
    <p:sldId id="583" r:id="rId24"/>
    <p:sldId id="589" r:id="rId25"/>
    <p:sldId id="553" r:id="rId26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40"/>
    <a:srgbClr val="78B832"/>
    <a:srgbClr val="004EC0"/>
    <a:srgbClr val="517C22"/>
    <a:srgbClr val="FF3300"/>
    <a:srgbClr val="49F90B"/>
    <a:srgbClr val="93B64E"/>
    <a:srgbClr val="CC3300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1857" autoAdjust="0"/>
  </p:normalViewPr>
  <p:slideViewPr>
    <p:cSldViewPr showGuides="1">
      <p:cViewPr>
        <p:scale>
          <a:sx n="77" d="100"/>
          <a:sy n="77" d="100"/>
        </p:scale>
        <p:origin x="-1541" y="-1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42"/>
      <c:rotY val="20"/>
      <c:depthPercent val="6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sideWall>
    <c:back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3433298862461271E-2"/>
          <c:y val="4.3269230769230782E-2"/>
          <c:w val="0.94622543950361993"/>
          <c:h val="0.850961538461538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chemeClr val="accent1"/>
            </a:solidFill>
            <a:ln w="1100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6344132467315373E-3"/>
                  <c:y val="-3.7859817942990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8510810488268141E-4"/>
                  <c:y val="-1.2850558662430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672909108215064E-3"/>
                  <c:y val="-2.0986648232455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7498133790210496E-3"/>
                  <c:y val="-2.8243393704609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2823023399975785E-4"/>
                  <c:y val="-1.24796123294509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988207969935785E-3"/>
                  <c:y val="-2.6393838035054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3.570560607004968E-3"/>
                  <c:y val="-1.0306556950901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5.1184880149471867E-3"/>
                  <c:y val="-3.7719203402814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2013">
                <a:noFill/>
              </a:ln>
            </c:spPr>
            <c:txPr>
              <a:bodyPr/>
              <a:lstStyle/>
              <a:p>
                <a:pPr>
                  <a:defRPr sz="1560" b="1" i="0" u="none" strike="noStrike" baseline="0">
                    <a:solidFill>
                      <a:srgbClr val="FF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0-50</c:v>
                </c:pt>
                <c:pt idx="1">
                  <c:v>50 - 100</c:v>
                </c:pt>
                <c:pt idx="2">
                  <c:v>100-200</c:v>
                </c:pt>
                <c:pt idx="3">
                  <c:v>200-300</c:v>
                </c:pt>
                <c:pt idx="4">
                  <c:v>300-400</c:v>
                </c:pt>
                <c:pt idx="5">
                  <c:v>400-500</c:v>
                </c:pt>
                <c:pt idx="6">
                  <c:v>500-600</c:v>
                </c:pt>
                <c:pt idx="7">
                  <c:v>более 600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34</c:v>
                </c:pt>
                <c:pt idx="1">
                  <c:v>29</c:v>
                </c:pt>
                <c:pt idx="2">
                  <c:v>31</c:v>
                </c:pt>
                <c:pt idx="3">
                  <c:v>15</c:v>
                </c:pt>
                <c:pt idx="4">
                  <c:v>8</c:v>
                </c:pt>
                <c:pt idx="5">
                  <c:v>3</c:v>
                </c:pt>
                <c:pt idx="6">
                  <c:v>5</c:v>
                </c:pt>
                <c:pt idx="7">
                  <c:v>4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 квартал 2017 г.</c:v>
                </c:pt>
              </c:strCache>
            </c:strRef>
          </c:tx>
          <c:spPr>
            <a:solidFill>
              <a:schemeClr val="accent2"/>
            </a:solidFill>
            <a:ln w="1100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5.6185597643719921E-2"/>
                  <c:y val="8.7878911614703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2714766321544727E-3"/>
                  <c:y val="-3.0647068431259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671706352334143E-4"/>
                  <c:y val="-2.1955776492336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9413028921808646E-3"/>
                  <c:y val="-1.5668672135171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5575156037767568E-3"/>
                  <c:y val="-6.05328751978638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2139722942258579E-2"/>
                  <c:y val="-1.8072518289017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2256710262293673E-2"/>
                  <c:y val="-2.2972505112733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5.6688085198697575E-3"/>
                  <c:y val="-2.49367953457449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2013">
                <a:noFill/>
              </a:ln>
            </c:spPr>
            <c:txPr>
              <a:bodyPr/>
              <a:lstStyle/>
              <a:p>
                <a:pPr>
                  <a:defRPr sz="1560" b="1" i="0" u="none" strike="noStrike" baseline="0">
                    <a:solidFill>
                      <a:srgbClr val="0000FF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0-50</c:v>
                </c:pt>
                <c:pt idx="1">
                  <c:v>50 - 100</c:v>
                </c:pt>
                <c:pt idx="2">
                  <c:v>100-200</c:v>
                </c:pt>
                <c:pt idx="3">
                  <c:v>200-300</c:v>
                </c:pt>
                <c:pt idx="4">
                  <c:v>300-400</c:v>
                </c:pt>
                <c:pt idx="5">
                  <c:v>400-500</c:v>
                </c:pt>
                <c:pt idx="6">
                  <c:v>500-600</c:v>
                </c:pt>
                <c:pt idx="7">
                  <c:v>более 600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118</c:v>
                </c:pt>
                <c:pt idx="1">
                  <c:v>14</c:v>
                </c:pt>
                <c:pt idx="2">
                  <c:v>4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gapDepth val="0"/>
        <c:shape val="box"/>
        <c:axId val="23034496"/>
        <c:axId val="25915392"/>
        <c:axId val="0"/>
      </c:bar3DChart>
      <c:catAx>
        <c:axId val="230344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>
                    <a:solidFill>
                      <a:srgbClr val="FF0000"/>
                    </a:solidFill>
                  </a:rPr>
                  <a:t>Количество</a:t>
                </a:r>
                <a:r>
                  <a:rPr lang="ru-RU" baseline="0" dirty="0" smtClean="0">
                    <a:solidFill>
                      <a:srgbClr val="FF0000"/>
                    </a:solidFill>
                  </a:rPr>
                  <a:t> принятых решений</a:t>
                </a:r>
                <a:endParaRPr lang="ru-RU" dirty="0">
                  <a:solidFill>
                    <a:srgbClr val="FF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3340061351797839"/>
              <c:y val="0.9194925684209071"/>
            </c:manualLayout>
          </c:layout>
          <c:overlay val="0"/>
        </c:title>
        <c:numFmt formatCode="General" sourceLinked="1"/>
        <c:majorTickMark val="out"/>
        <c:minorTickMark val="none"/>
        <c:tickLblPos val="low"/>
        <c:spPr>
          <a:ln w="275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4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59153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5915392"/>
        <c:scaling>
          <c:orientation val="minMax"/>
        </c:scaling>
        <c:delete val="0"/>
        <c:axPos val="l"/>
        <c:majorGridlines>
          <c:spPr>
            <a:ln w="2752">
              <a:solidFill>
                <a:schemeClr val="tx1"/>
              </a:solidFill>
              <a:prstDash val="solid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dirty="0" smtClean="0">
                    <a:solidFill>
                      <a:srgbClr val="FF0000"/>
                    </a:solidFill>
                  </a:rPr>
                  <a:t>Человек</a:t>
                </a:r>
                <a:endParaRPr lang="ru-RU" dirty="0">
                  <a:solidFill>
                    <a:srgbClr val="FF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095071128562902E-2"/>
              <c:y val="0.3669033055056489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 w="275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4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3034496"/>
        <c:crosses val="autoZero"/>
        <c:crossBetween val="between"/>
      </c:valAx>
      <c:spPr>
        <a:noFill/>
        <a:ln w="22013">
          <a:noFill/>
        </a:ln>
      </c:spPr>
    </c:plotArea>
    <c:legend>
      <c:legendPos val="r"/>
      <c:layout>
        <c:manualLayout>
          <c:xMode val="edge"/>
          <c:yMode val="edge"/>
          <c:x val="0.68283722350501541"/>
          <c:y val="9.1512747901421443E-2"/>
          <c:w val="0.20824618314801696"/>
          <c:h val="0.18153480914379841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6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83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9841269841269843E-2"/>
          <c:y val="5.5155875299760154E-2"/>
          <c:w val="0.70634920634920684"/>
          <c:h val="0.805755395683453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Мужчин</c:v>
                </c:pt>
              </c:strCache>
            </c:strRef>
          </c:tx>
          <c:spPr>
            <a:solidFill>
              <a:srgbClr val="99CC00"/>
            </a:solidFill>
            <a:ln w="12700">
              <a:solidFill>
                <a:schemeClr val="tx1"/>
              </a:solidFill>
              <a:prstDash val="solid"/>
            </a:ln>
          </c:spPr>
          <c:invertIfNegative val="0"/>
          <c:dPt>
            <c:idx val="2"/>
            <c:invertIfNegative val="0"/>
            <c:bubble3D val="0"/>
            <c:spPr>
              <a:solidFill>
                <a:srgbClr val="00B0F0"/>
              </a:solidFill>
              <a:ln w="12700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6.5464451333977033E-2"/>
                  <c:y val="4.6398107764976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825563177670033E-2"/>
                  <c:y val="-2.76292518748471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FF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Человек</c:v>
                </c:pt>
                <c:pt idx="2">
                  <c:v>Процентов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87</c:v>
                </c:pt>
                <c:pt idx="2">
                  <c:v>59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Женщин</c:v>
                </c:pt>
              </c:strCache>
            </c:strRef>
          </c:tx>
          <c:spPr>
            <a:solidFill>
              <a:srgbClr val="FFCC99"/>
            </a:solidFill>
            <a:ln w="12700">
              <a:solidFill>
                <a:schemeClr val="tx1"/>
              </a:solidFill>
              <a:prstDash val="solid"/>
            </a:ln>
          </c:spPr>
          <c:invertIfNegative val="0"/>
          <c:dPt>
            <c:idx val="2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6.5711546548988961E-2"/>
                  <c:y val="7.8701398929543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4999715408895397E-2"/>
                  <c:y val="-2.336090857770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FF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Человек</c:v>
                </c:pt>
                <c:pt idx="2">
                  <c:v>Процентов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61</c:v>
                </c:pt>
                <c:pt idx="2">
                  <c:v>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07687296"/>
        <c:axId val="107705472"/>
        <c:axId val="0"/>
      </c:bar3DChart>
      <c:catAx>
        <c:axId val="107687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7705472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07705472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768729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450439083594242"/>
          <c:y val="8.2903378024839366E-2"/>
          <c:w val="0.2"/>
          <c:h val="0.17026378896882494"/>
        </c:manualLayout>
      </c:layout>
      <c:overlay val="0"/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55" b="1" i="0" u="none" strike="noStrike" baseline="0">
              <a:solidFill>
                <a:schemeClr val="tx1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68"/>
      <c:rotY val="20"/>
      <c:depthPercent val="100"/>
      <c:rAngAx val="1"/>
    </c:view3D>
    <c:floor>
      <c:thickness val="0"/>
      <c:spPr>
        <a:solidFill>
          <a:srgbClr val="C0C0C0"/>
        </a:solidFill>
        <a:ln w="12700">
          <a:solidFill>
            <a:schemeClr val="tx1"/>
          </a:solidFill>
          <a:prstDash val="solid"/>
        </a:ln>
      </c:spPr>
    </c:floor>
    <c:sideWall>
      <c:thickness val="0"/>
      <c:spPr>
        <a:noFill/>
        <a:ln w="3175">
          <a:solidFill>
            <a:schemeClr val="tx1"/>
          </a:solidFill>
          <a:prstDash val="solid"/>
        </a:ln>
      </c:spPr>
    </c:sideWall>
    <c:backWall>
      <c:thickness val="0"/>
      <c:spPr>
        <a:noFill/>
        <a:ln w="3175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8278145695364159E-2"/>
          <c:y val="5.9952038369304572E-2"/>
          <c:w val="0.94149282258206024"/>
          <c:h val="0.8081534772182256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Человек </c:v>
                </c:pt>
              </c:strCache>
            </c:strRef>
          </c:tx>
          <c:spPr>
            <a:solidFill>
              <a:srgbClr val="99CC00"/>
            </a:solidFill>
            <a:ln w="1905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9532366493007294E-2"/>
                  <c:y val="6.7584537844770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263019604330004E-2"/>
                  <c:y val="-3.2767151973910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4123669732565804E-3"/>
                  <c:y val="-2.01441754686852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645503989301551E-3"/>
                  <c:y val="-3.5880852349383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7968739465685685E-3"/>
                  <c:y val="-2.97883199762819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398436973284286E-3"/>
                  <c:y val="-2.3830655981025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spPr>
              <a:noFill/>
              <a:ln w="27264">
                <a:noFill/>
              </a:ln>
            </c:spPr>
            <c:txPr>
              <a:bodyPr/>
              <a:lstStyle/>
              <a:p>
                <a:pPr>
                  <a:defRPr sz="1932" b="1" i="0" u="none" strike="noStrike" baseline="0">
                    <a:solidFill>
                      <a:srgbClr val="FF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Sheet1!$B$1:$H$1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Sheet1!$B$2:$H$2</c:f>
              <c:numCache>
                <c:formatCode>General</c:formatCode>
                <c:ptCount val="7"/>
                <c:pt idx="0">
                  <c:v>77</c:v>
                </c:pt>
                <c:pt idx="1">
                  <c:v>11</c:v>
                </c:pt>
                <c:pt idx="2">
                  <c:v>21</c:v>
                </c:pt>
                <c:pt idx="3">
                  <c:v>16</c:v>
                </c:pt>
                <c:pt idx="4">
                  <c:v>13</c:v>
                </c:pt>
                <c:pt idx="5">
                  <c:v>10</c:v>
                </c:pt>
                <c:pt idx="6">
                  <c:v>0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Процентов</c:v>
                </c:pt>
              </c:strCache>
            </c:strRef>
          </c:tx>
          <c:spPr>
            <a:solidFill>
              <a:srgbClr val="CC99FF"/>
            </a:solidFill>
            <a:ln w="13632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8425599688207385E-2"/>
                  <c:y val="8.2610986120050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66145657761428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474454893971125E-2"/>
                  <c:y val="-3.92361430364759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45833052418286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526039208659991E-2"/>
                  <c:y val="-2.9788319976281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4924476181944287E-2"/>
                  <c:y val="8.93649599288458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7264">
                <a:noFill/>
              </a:ln>
            </c:spPr>
            <c:txPr>
              <a:bodyPr/>
              <a:lstStyle/>
              <a:p>
                <a:pPr>
                  <a:defRPr sz="1932" b="1" i="0" u="none" strike="noStrike" baseline="0">
                    <a:solidFill>
                      <a:srgbClr val="0000FF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Sheet1!$B$1:$H$1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Sheet1!$B$3:$H$3</c:f>
              <c:numCache>
                <c:formatCode>General</c:formatCode>
                <c:ptCount val="7"/>
                <c:pt idx="0">
                  <c:v>52</c:v>
                </c:pt>
                <c:pt idx="1">
                  <c:v>7.4</c:v>
                </c:pt>
                <c:pt idx="2">
                  <c:v>14.2</c:v>
                </c:pt>
                <c:pt idx="3">
                  <c:v>10.8</c:v>
                </c:pt>
                <c:pt idx="4">
                  <c:v>8.8000000000000007</c:v>
                </c:pt>
                <c:pt idx="5">
                  <c:v>6.8</c:v>
                </c:pt>
                <c:pt idx="6">
                  <c:v>0</c:v>
                </c:pt>
              </c:numCache>
            </c:numRef>
          </c:val>
          <c:shape val="cylinder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8"/>
        <c:gapDepth val="219"/>
        <c:shape val="box"/>
        <c:axId val="107676800"/>
        <c:axId val="107678336"/>
        <c:axId val="0"/>
      </c:bar3DChart>
      <c:catAx>
        <c:axId val="107676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40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17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76783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7678336"/>
        <c:scaling>
          <c:orientation val="minMax"/>
        </c:scaling>
        <c:delete val="0"/>
        <c:axPos val="l"/>
        <c:majorGridlines>
          <c:spPr>
            <a:ln w="3408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40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932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7676800"/>
        <c:crossesAt val="1"/>
        <c:crossBetween val="between"/>
      </c:valAx>
      <c:spPr>
        <a:noFill/>
        <a:ln w="27264">
          <a:noFill/>
        </a:ln>
      </c:spPr>
    </c:plotArea>
    <c:legend>
      <c:legendPos val="r"/>
      <c:layout>
        <c:manualLayout>
          <c:xMode val="edge"/>
          <c:yMode val="edge"/>
          <c:x val="0.47186662738473806"/>
          <c:y val="8.4217678969164642E-2"/>
          <c:w val="0.19735099337748344"/>
          <c:h val="0.17026378896882494"/>
        </c:manualLayout>
      </c:layout>
      <c:overlay val="0"/>
      <c:spPr>
        <a:noFill/>
        <a:ln w="3408">
          <a:solidFill>
            <a:schemeClr val="tx1"/>
          </a:solidFill>
          <a:prstDash val="solid"/>
        </a:ln>
      </c:spPr>
      <c:txPr>
        <a:bodyPr/>
        <a:lstStyle/>
        <a:p>
          <a:pPr>
            <a:defRPr sz="1776" b="1" i="0" u="none" strike="noStrike" baseline="0">
              <a:solidFill>
                <a:schemeClr val="tx1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32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E7616-0400-4A71-AF9C-B2F4586B4BB3}" type="datetimeFigureOut">
              <a:rPr lang="ru-RU" smtClean="0"/>
              <a:pPr/>
              <a:t>21.07.2017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25A718-3879-45D6-BE88-19B1D63752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8752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2080" tIns="46040" rIns="92080" bIns="4604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2080" tIns="46040" rIns="92080" bIns="4604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25462D89-3B1C-4560-9911-1A163B8A69B1}" type="datetimeFigureOut">
              <a:rPr lang="ru-RU"/>
              <a:pPr>
                <a:defRPr/>
              </a:pPr>
              <a:t>21.07.2017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0" tIns="46040" rIns="92080" bIns="4604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5000"/>
          </a:xfrm>
          <a:prstGeom prst="rect">
            <a:avLst/>
          </a:prstGeom>
        </p:spPr>
        <p:txBody>
          <a:bodyPr vert="horz" wrap="square" lIns="92080" tIns="46040" rIns="92080" bIns="460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2080" tIns="46040" rIns="92080" bIns="4604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2080" tIns="46040" rIns="92080" bIns="4604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DFA14C53-CD29-4849-B864-F0833E5D58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862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500FEBE-0918-4449-94B7-A317B954514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A2D542B-3CC9-4442-9B6D-69AE9E7E2C6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47228D1-0178-4F8C-9972-B92BB18EC39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90DDE452-17F6-42B9-B453-548C4A12559A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8C11E56-2886-421F-9D8F-AB5325D372C6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FE27B2B-050A-41C7-9768-1FAEF5D495CF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53676CD-84DA-4DDD-8D5F-B965B95D8E45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B19BBFA-9B11-4531-8029-9600E3214BD9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CDA9327-C06F-48CF-87D5-9516D932A258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557FDBB-A8BA-43CD-8EB8-D38FCA7164C5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8FE0D88-F3FC-4AB4-A38B-C1B373FF408E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5666CA8-FE28-47C8-89B5-95D05FB9902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uk-UA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98C5412-8DE8-4BD6-B600-22EC3C8AD064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0850B46-59F3-408A-9F1F-32674238781D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41D4B33-6558-43F4-8A7F-383A35E9A8C3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30CDF4F-AD59-4C0A-9909-0D084186203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005F9F3-7C3B-4484-8218-A695B135171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33972A6-D044-4BF8-A60D-7A97974D4B0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F0D7E6A-0B8E-4B1A-BE6F-EC1F75DB78A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B299559-9BF1-4E84-BB94-31B3F99BB3A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AD4C121-7872-4F32-B073-EB272C2D2CF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632CD62-9282-4B0A-B326-222046A2074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fld id="{E0BDB0DA-107A-4861-A004-6A129B5B0B8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</p:sldLayoutIdLst>
  <p:transition spd="slow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/>
              <a:t>19.12.2014</a:t>
            </a:r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Arial" pitchFamily="34" charset="0"/>
              </a:defRPr>
            </a:lvl1pPr>
          </a:lstStyle>
          <a:p>
            <a:pPr>
              <a:defRPr/>
            </a:pPr>
            <a:fld id="{99BC5C7E-CDA0-4C9A-BEC2-221494D92B0B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ransition spd="slow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11" Type="http://schemas.openxmlformats.org/officeDocument/2006/relationships/image" Target="../media/image2.png"/><Relationship Id="rId5" Type="http://schemas.openxmlformats.org/officeDocument/2006/relationships/image" Target="../media/image5.pn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5.png"/><Relationship Id="rId4" Type="http://schemas.openxmlformats.org/officeDocument/2006/relationships/hyperlink" Target="https://lk.rosreestr.ru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9.png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3.bin"/><Relationship Id="rId5" Type="http://schemas.openxmlformats.org/officeDocument/2006/relationships/chart" Target="../charts/char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3.jpe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1.wmf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34.png"/><Relationship Id="rId10" Type="http://schemas.openxmlformats.org/officeDocument/2006/relationships/image" Target="../media/image37.png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1.wmf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Microsoft_Excel_97-2003_Worksheet2.xls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20.emf"/><Relationship Id="rId5" Type="http://schemas.openxmlformats.org/officeDocument/2006/relationships/image" Target="../media/image18.emf"/><Relationship Id="rId10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Microsoft_Excel_97-2003_Worksheet1.xls"/><Relationship Id="rId9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png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8" y="6440488"/>
            <a:ext cx="377825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WordArt 22"/>
          <p:cNvSpPr>
            <a:spLocks noChangeArrowheads="1" noChangeShapeType="1" noTextEdit="1"/>
          </p:cNvSpPr>
          <p:nvPr/>
        </p:nvSpPr>
        <p:spPr bwMode="auto">
          <a:xfrm>
            <a:off x="179388" y="4738688"/>
            <a:ext cx="6624637" cy="1714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33CC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Заместитель </a:t>
            </a:r>
            <a:r>
              <a:rPr lang="ru-RU" sz="24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33CC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директора</a:t>
            </a:r>
          </a:p>
          <a:p>
            <a:pPr algn="ctr"/>
            <a:r>
              <a:rPr lang="ru-RU" sz="24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33CC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филиала ФГБУ "ФКП </a:t>
            </a:r>
            <a:r>
              <a:rPr lang="ru-RU" sz="2400" b="1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33CC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Росреестра</a:t>
            </a:r>
            <a:r>
              <a:rPr lang="ru-RU" sz="24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33CC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" по Псковской области </a:t>
            </a:r>
          </a:p>
          <a:p>
            <a:pPr algn="ctr"/>
            <a:r>
              <a:rPr lang="ru-RU" sz="3200" b="1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33CC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Никин</a:t>
            </a:r>
            <a:r>
              <a:rPr lang="ru-RU" sz="32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33CC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  <a:p>
            <a:pPr algn="ctr"/>
            <a:r>
              <a:rPr lang="ru-RU" sz="32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33CC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Валерий Михайлович</a:t>
            </a:r>
          </a:p>
        </p:txBody>
      </p:sp>
      <p:sp>
        <p:nvSpPr>
          <p:cNvPr id="1030" name="WordArt 22"/>
          <p:cNvSpPr>
            <a:spLocks noChangeArrowheads="1" noChangeShapeType="1" noTextEdit="1"/>
          </p:cNvSpPr>
          <p:nvPr/>
        </p:nvSpPr>
        <p:spPr bwMode="auto">
          <a:xfrm>
            <a:off x="684213" y="1052513"/>
            <a:ext cx="817880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2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D21804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Эффективное </a:t>
            </a:r>
          </a:p>
          <a:p>
            <a:pPr algn="r"/>
            <a:r>
              <a:rPr lang="ru-RU" sz="2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D21804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взаимодействие </a:t>
            </a:r>
          </a:p>
          <a:p>
            <a:pPr algn="r"/>
            <a:r>
              <a:rPr lang="ru-RU" sz="2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D21804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с кадастровыми инженерами </a:t>
            </a:r>
          </a:p>
          <a:p>
            <a:pPr algn="r"/>
            <a:r>
              <a:rPr lang="ru-RU" sz="2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D21804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с целью повышения </a:t>
            </a:r>
          </a:p>
          <a:p>
            <a:pPr algn="r"/>
            <a:r>
              <a:rPr lang="ru-RU" sz="2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D21804">
                        <a:alpha val="75000"/>
                      </a:srgbClr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585858">
                      <a:alpha val="79999"/>
                    </a:srgbClr>
                  </a:outerShdw>
                </a:effectLst>
                <a:latin typeface="Arial"/>
                <a:cs typeface="Arial"/>
              </a:rPr>
              <a:t>качества подготавливаемых документов</a:t>
            </a:r>
          </a:p>
        </p:txBody>
      </p:sp>
      <p:grpSp>
        <p:nvGrpSpPr>
          <p:cNvPr id="1031" name="Group 44"/>
          <p:cNvGrpSpPr>
            <a:grpSpLocks/>
          </p:cNvGrpSpPr>
          <p:nvPr/>
        </p:nvGrpSpPr>
        <p:grpSpPr bwMode="auto">
          <a:xfrm>
            <a:off x="179388" y="3357563"/>
            <a:ext cx="6913562" cy="1223962"/>
            <a:chOff x="22" y="2115"/>
            <a:chExt cx="5716" cy="921"/>
          </a:xfrm>
        </p:grpSpPr>
        <p:pic>
          <p:nvPicPr>
            <p:cNvPr id="1032" name="Picture 6"/>
            <p:cNvPicPr>
              <a:picLocks noChangeAspect="1" noChangeArrowheads="1"/>
            </p:cNvPicPr>
            <p:nvPr/>
          </p:nvPicPr>
          <p:blipFill>
            <a:blip r:embed="rId5" cstate="print">
              <a:lum bright="8000" contrast="-18000"/>
            </a:blip>
            <a:srcRect/>
            <a:stretch>
              <a:fillRect/>
            </a:stretch>
          </p:blipFill>
          <p:spPr bwMode="auto">
            <a:xfrm>
              <a:off x="1066" y="2115"/>
              <a:ext cx="1134" cy="907"/>
            </a:xfrm>
            <a:prstGeom prst="rect">
              <a:avLst/>
            </a:prstGeom>
            <a:noFill/>
            <a:ln w="57150" cmpd="thinThick" algn="ctr">
              <a:noFill/>
              <a:miter lim="800000"/>
              <a:headEnd/>
              <a:tailEnd/>
            </a:ln>
          </p:spPr>
        </p:pic>
        <p:pic>
          <p:nvPicPr>
            <p:cNvPr id="1033" name="Picture 7"/>
            <p:cNvPicPr>
              <a:picLocks noChangeAspect="1" noChangeArrowheads="1"/>
            </p:cNvPicPr>
            <p:nvPr/>
          </p:nvPicPr>
          <p:blipFill>
            <a:blip r:embed="rId6" cstate="print">
              <a:lum bright="8000" contrast="-18000"/>
            </a:blip>
            <a:srcRect/>
            <a:stretch>
              <a:fillRect/>
            </a:stretch>
          </p:blipFill>
          <p:spPr bwMode="auto">
            <a:xfrm>
              <a:off x="2245" y="2115"/>
              <a:ext cx="1134" cy="907"/>
            </a:xfrm>
            <a:prstGeom prst="rect">
              <a:avLst/>
            </a:prstGeom>
            <a:noFill/>
            <a:ln w="57150" cmpd="thinThick" algn="ctr">
              <a:noFill/>
              <a:miter lim="800000"/>
              <a:headEnd/>
              <a:tailEnd/>
            </a:ln>
          </p:spPr>
        </p:pic>
        <p:pic>
          <p:nvPicPr>
            <p:cNvPr id="1034" name="Picture 8"/>
            <p:cNvPicPr>
              <a:picLocks noChangeAspect="1" noChangeArrowheads="1"/>
            </p:cNvPicPr>
            <p:nvPr/>
          </p:nvPicPr>
          <p:blipFill>
            <a:blip r:embed="rId7" cstate="print">
              <a:lum bright="8000" contrast="-18000"/>
            </a:blip>
            <a:srcRect/>
            <a:stretch>
              <a:fillRect/>
            </a:stretch>
          </p:blipFill>
          <p:spPr bwMode="auto">
            <a:xfrm>
              <a:off x="3424" y="2115"/>
              <a:ext cx="1089" cy="906"/>
            </a:xfrm>
            <a:prstGeom prst="rect">
              <a:avLst/>
            </a:prstGeom>
            <a:noFill/>
            <a:ln w="57150" cmpd="thinThick" algn="ctr">
              <a:noFill/>
              <a:miter lim="800000"/>
              <a:headEnd/>
              <a:tailEnd/>
            </a:ln>
          </p:spPr>
        </p:pic>
        <p:pic>
          <p:nvPicPr>
            <p:cNvPr id="1035" name="Picture 9"/>
            <p:cNvPicPr>
              <a:picLocks noChangeAspect="1" noChangeArrowheads="1"/>
            </p:cNvPicPr>
            <p:nvPr/>
          </p:nvPicPr>
          <p:blipFill>
            <a:blip r:embed="rId8" cstate="print">
              <a:lum bright="8000" contrast="-18000"/>
            </a:blip>
            <a:srcRect/>
            <a:stretch>
              <a:fillRect/>
            </a:stretch>
          </p:blipFill>
          <p:spPr bwMode="auto">
            <a:xfrm>
              <a:off x="4559" y="2115"/>
              <a:ext cx="1179" cy="904"/>
            </a:xfrm>
            <a:prstGeom prst="rect">
              <a:avLst/>
            </a:prstGeom>
            <a:noFill/>
            <a:ln w="57150" cmpd="thinThick" algn="ctr">
              <a:noFill/>
              <a:miter lim="800000"/>
              <a:headEnd/>
              <a:tailEnd/>
            </a:ln>
          </p:spPr>
        </p:pic>
        <p:pic>
          <p:nvPicPr>
            <p:cNvPr id="1036" name="Picture 10" descr="0003_041"/>
            <p:cNvPicPr>
              <a:picLocks noChangeAspect="1" noChangeArrowheads="1"/>
            </p:cNvPicPr>
            <p:nvPr/>
          </p:nvPicPr>
          <p:blipFill>
            <a:blip r:embed="rId9" cstate="print">
              <a:lum bright="8000" contrast="-18000"/>
            </a:blip>
            <a:srcRect/>
            <a:stretch>
              <a:fillRect/>
            </a:stretch>
          </p:blipFill>
          <p:spPr bwMode="auto">
            <a:xfrm>
              <a:off x="22" y="2115"/>
              <a:ext cx="1020" cy="900"/>
            </a:xfrm>
            <a:prstGeom prst="rect">
              <a:avLst/>
            </a:prstGeom>
            <a:noFill/>
            <a:ln w="57150" cmpd="thinThick" algn="ctr">
              <a:noFill/>
              <a:miter lim="800000"/>
              <a:headEnd/>
              <a:tailEnd/>
            </a:ln>
          </p:spPr>
        </p:pic>
        <p:graphicFrame>
          <p:nvGraphicFramePr>
            <p:cNvPr id="1026" name="Object 42"/>
            <p:cNvGraphicFramePr>
              <a:graphicFrameLocks noChangeAspect="1"/>
            </p:cNvGraphicFramePr>
            <p:nvPr/>
          </p:nvGraphicFramePr>
          <p:xfrm>
            <a:off x="1066" y="2130"/>
            <a:ext cx="1134" cy="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Точечный рисунок" r:id="rId10" imgW="6249272" imgH="4990476" progId="PBrush">
                    <p:embed/>
                  </p:oleObj>
                </mc:Choice>
                <mc:Fallback>
                  <p:oleObj name="Точечный рисунок" r:id="rId10" imgW="6249272" imgH="4990476" progId="PBrush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6" y="2130"/>
                          <a:ext cx="1134" cy="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57150" cmpd="thinThick">
                              <a:solidFill>
                                <a:srgbClr val="009999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63500" dir="3187806" algn="ctr" rotWithShape="0">
                                  <a:srgbClr val="808080">
                                    <a:alpha val="50000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Номер слайда 4"/>
          <p:cNvSpPr txBox="1">
            <a:spLocks noGrp="1"/>
          </p:cNvSpPr>
          <p:nvPr/>
        </p:nvSpPr>
        <p:spPr bwMode="auto">
          <a:xfrm>
            <a:off x="6054725" y="6592888"/>
            <a:ext cx="28416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6B90ADCC-2D89-4A3D-AEDC-30621B838A1F}" type="slidenum">
              <a:rPr lang="uk-UA" sz="1200">
                <a:solidFill>
                  <a:srgbClr val="898989"/>
                </a:solidFill>
              </a:rPr>
              <a:pPr algn="r"/>
              <a:t>10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4101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835150" y="2997200"/>
            <a:ext cx="5473154" cy="35455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 </a:t>
            </a:r>
            <a:r>
              <a:rPr lang="ru-RU" sz="1700" dirty="0">
                <a:solidFill>
                  <a:srgbClr val="000000"/>
                </a:solidFill>
                <a:latin typeface="+mj-lt"/>
              </a:rPr>
              <a:t>заявитель слабо разбирается в сути вопроса и зачастую не может понять и потом грамотно довести до КИ порядок дальнейших действий;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sz="1700" dirty="0">
                <a:solidFill>
                  <a:srgbClr val="000000"/>
                </a:solidFill>
                <a:latin typeface="+mj-lt"/>
              </a:rPr>
              <a:t>претензии к специалистам кадастровой палаты по вопросам ошибок кадастровых инженеров из-за отождествления заявителем терминов «кадастровый инженер» и «кадастровая палата»;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sz="1700" dirty="0" smtClean="0">
                <a:solidFill>
                  <a:srgbClr val="000000"/>
                </a:solidFill>
                <a:latin typeface="+mj-lt"/>
              </a:rPr>
              <a:t>наличие недостатков в системе кадастрового учета, </a:t>
            </a:r>
            <a:r>
              <a:rPr lang="ru-RU" sz="1700" dirty="0">
                <a:solidFill>
                  <a:srgbClr val="000000"/>
                </a:solidFill>
                <a:latin typeface="+mj-lt"/>
              </a:rPr>
              <a:t>связанные с несовершенством программного обеспечения и унаследованных </a:t>
            </a:r>
            <a:r>
              <a:rPr lang="ru-RU" sz="1700" dirty="0" smtClean="0">
                <a:solidFill>
                  <a:srgbClr val="000000"/>
                </a:solidFill>
                <a:latin typeface="+mj-lt"/>
              </a:rPr>
              <a:t>ошибках ГКН, </a:t>
            </a:r>
            <a:r>
              <a:rPr lang="ru-RU" sz="1700" dirty="0">
                <a:solidFill>
                  <a:srgbClr val="000000"/>
                </a:solidFill>
                <a:latin typeface="+mj-lt"/>
              </a:rPr>
              <a:t>не позволяющие кадастровым инженерам правильно исполнить документы.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50825" y="1077913"/>
            <a:ext cx="5189538" cy="1343025"/>
          </a:xfrm>
          <a:prstGeom prst="rect">
            <a:avLst/>
          </a:prstGeom>
          <a:solidFill>
            <a:srgbClr val="517C22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>
                <a:solidFill>
                  <a:srgbClr val="FFFF00"/>
                </a:solidFill>
                <a:latin typeface="Segoe UI" pitchFamily="34" charset="0"/>
                <a:cs typeface="Arial" charset="0"/>
              </a:rPr>
              <a:t>НО! </a:t>
            </a:r>
          </a:p>
          <a:p>
            <a:pPr algn="ctr"/>
            <a:r>
              <a:rPr lang="ru-RU" sz="1600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Только в </a:t>
            </a:r>
            <a:r>
              <a:rPr lang="ru-RU" sz="1600" b="1">
                <a:solidFill>
                  <a:srgbClr val="FFC000"/>
                </a:solidFill>
                <a:latin typeface="Segoe UI" pitchFamily="34" charset="0"/>
                <a:cs typeface="Arial" charset="0"/>
              </a:rPr>
              <a:t>30 %</a:t>
            </a:r>
            <a:r>
              <a:rPr lang="ru-RU" sz="1600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на прием пришли сами кадастровые инженеры, в остальных случаях  приходили </a:t>
            </a: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получатели услуги - </a:t>
            </a:r>
            <a:r>
              <a:rPr lang="ru-RU" sz="1600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заявители с вопросами, связанными с документами КИ</a:t>
            </a:r>
          </a:p>
        </p:txBody>
      </p:sp>
      <p:graphicFrame>
        <p:nvGraphicFramePr>
          <p:cNvPr id="4098" name="Object 37"/>
          <p:cNvGraphicFramePr>
            <a:graphicFrameLocks noChangeAspect="1"/>
          </p:cNvGraphicFramePr>
          <p:nvPr/>
        </p:nvGraphicFramePr>
        <p:xfrm>
          <a:off x="6011863" y="981075"/>
          <a:ext cx="2595562" cy="172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Точечный рисунок" r:id="rId5" imgW="3076190" imgH="2048161" progId="PBrush">
                  <p:embed/>
                </p:oleObj>
              </mc:Choice>
              <mc:Fallback>
                <p:oleObj name="Точечный рисунок" r:id="rId5" imgW="3076190" imgH="2048161" progId="PBrush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981075"/>
                        <a:ext cx="2595562" cy="172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50825" y="2565400"/>
            <a:ext cx="1314450" cy="3683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</a:rPr>
              <a:t>Проблемы:</a:t>
            </a:r>
          </a:p>
        </p:txBody>
      </p:sp>
      <p:sp>
        <p:nvSpPr>
          <p:cNvPr id="11" name="WordArt 62"/>
          <p:cNvSpPr>
            <a:spLocks noChangeArrowheads="1" noChangeShapeType="1" noTextEdit="1"/>
          </p:cNvSpPr>
          <p:nvPr/>
        </p:nvSpPr>
        <p:spPr bwMode="auto">
          <a:xfrm>
            <a:off x="2123728" y="-27384"/>
            <a:ext cx="5759450" cy="8989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«Личный прием»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профильными специалистами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19672" y="2924174"/>
            <a:ext cx="5976663" cy="3529161"/>
          </a:xfrm>
          <a:prstGeom prst="rect">
            <a:avLst/>
          </a:prstGeom>
          <a:noFill/>
          <a:ln w="38100">
            <a:solidFill>
              <a:srgbClr val="578D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DEBDE88-B220-430F-9CBC-B1E9652192CF}" type="slidenum">
              <a:rPr lang="uk-UA" sz="1200">
                <a:solidFill>
                  <a:srgbClr val="898989"/>
                </a:solidFill>
              </a:rPr>
              <a:pPr algn="r"/>
              <a:t>11</a:t>
            </a:fld>
            <a:endParaRPr lang="uk-UA" sz="1200">
              <a:solidFill>
                <a:srgbClr val="898989"/>
              </a:solidFill>
            </a:endParaRPr>
          </a:p>
        </p:txBody>
      </p:sp>
      <p:sp>
        <p:nvSpPr>
          <p:cNvPr id="65541" name="WordArt 62"/>
          <p:cNvSpPr>
            <a:spLocks noChangeArrowheads="1" noChangeShapeType="1" noTextEdit="1"/>
          </p:cNvSpPr>
          <p:nvPr/>
        </p:nvSpPr>
        <p:spPr bwMode="auto">
          <a:xfrm>
            <a:off x="2268538" y="153988"/>
            <a:ext cx="5759450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"Личный кабинет кадастрового инженера" </a:t>
            </a:r>
          </a:p>
          <a:p>
            <a:pPr algn="ctr"/>
            <a:r>
              <a:rPr lang="ru-RU" sz="32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на сайте Росреестра</a:t>
            </a:r>
          </a:p>
        </p:txBody>
      </p:sp>
      <p:pic>
        <p:nvPicPr>
          <p:cNvPr id="37895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-36512" y="1196752"/>
            <a:ext cx="3419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8E40"/>
                </a:solidFill>
                <a:latin typeface="+mn-lt"/>
              </a:rPr>
              <a:t>Запущенный с </a:t>
            </a:r>
            <a:r>
              <a:rPr lang="ru-RU" sz="1600" b="1" dirty="0">
                <a:solidFill>
                  <a:srgbClr val="008E40"/>
                </a:solidFill>
                <a:latin typeface="+mn-lt"/>
              </a:rPr>
              <a:t>января 2017 года на сайте </a:t>
            </a:r>
            <a:r>
              <a:rPr lang="ru-RU" sz="1600" b="1" dirty="0" err="1">
                <a:solidFill>
                  <a:srgbClr val="008E40"/>
                </a:solidFill>
                <a:latin typeface="+mn-lt"/>
              </a:rPr>
              <a:t>Росреестра</a:t>
            </a:r>
            <a:r>
              <a:rPr lang="ru-RU" sz="1600" b="1" dirty="0">
                <a:solidFill>
                  <a:srgbClr val="008E40"/>
                </a:solidFill>
                <a:latin typeface="+mn-lt"/>
              </a:rPr>
              <a:t> по адресу </a:t>
            </a:r>
            <a:r>
              <a:rPr lang="en-US" sz="1600" b="1" dirty="0">
                <a:solidFill>
                  <a:srgbClr val="CC3300"/>
                </a:solidFill>
                <a:latin typeface="+mn-lt"/>
                <a:hlinkClick r:id="rId4"/>
              </a:rPr>
              <a:t>https://lk.rosreestr.ru/</a:t>
            </a:r>
            <a:r>
              <a:rPr lang="ru-RU" sz="1600" b="1" dirty="0">
                <a:solidFill>
                  <a:srgbClr val="4F81BD"/>
                </a:solidFill>
                <a:latin typeface="+mn-lt"/>
              </a:rPr>
              <a:t> </a:t>
            </a:r>
            <a:endParaRPr lang="ru-RU" sz="1600" b="1" dirty="0" smtClean="0">
              <a:solidFill>
                <a:srgbClr val="4F81BD"/>
              </a:solidFill>
              <a:latin typeface="+mn-lt"/>
            </a:endParaRPr>
          </a:p>
          <a:p>
            <a:pPr algn="ctr"/>
            <a:r>
              <a:rPr lang="ru-RU" sz="1600" b="1" dirty="0" smtClean="0">
                <a:solidFill>
                  <a:srgbClr val="008E40"/>
                </a:solidFill>
                <a:latin typeface="+mn-lt"/>
              </a:rPr>
              <a:t>сервис </a:t>
            </a:r>
            <a:r>
              <a:rPr lang="ru-RU" sz="1600" b="1" dirty="0">
                <a:solidFill>
                  <a:srgbClr val="008E40"/>
                </a:solidFill>
                <a:latin typeface="+mn-lt"/>
              </a:rPr>
              <a:t>«Личный кабинет кадастрового инженера», </a:t>
            </a:r>
            <a:r>
              <a:rPr lang="ru-RU" sz="1600" b="1" dirty="0" smtClean="0">
                <a:solidFill>
                  <a:srgbClr val="008E40"/>
                </a:solidFill>
                <a:latin typeface="+mn-lt"/>
              </a:rPr>
              <a:t>позволяет осуществлять дистанционное информационное </a:t>
            </a:r>
            <a:r>
              <a:rPr lang="ru-RU" sz="1600" b="1" dirty="0">
                <a:solidFill>
                  <a:srgbClr val="008E40"/>
                </a:solidFill>
                <a:latin typeface="+mn-lt"/>
              </a:rPr>
              <a:t>взаимодействие </a:t>
            </a:r>
            <a:r>
              <a:rPr lang="ru-RU" sz="1600" b="1" dirty="0" smtClean="0">
                <a:solidFill>
                  <a:srgbClr val="008E40"/>
                </a:solidFill>
                <a:latin typeface="+mn-lt"/>
              </a:rPr>
              <a:t> с кадастровым инженером. </a:t>
            </a:r>
            <a:endParaRPr lang="ru-RU" sz="1600" b="1" dirty="0">
              <a:solidFill>
                <a:srgbClr val="008E40"/>
              </a:solidFill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1800" y="4652963"/>
            <a:ext cx="8280400" cy="2016397"/>
          </a:xfrm>
          <a:prstGeom prst="rect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Segoe UI" pitchFamily="34" charset="0"/>
                <a:cs typeface="Arial" charset="0"/>
              </a:rPr>
              <a:t> </a:t>
            </a:r>
            <a:r>
              <a:rPr lang="ru-RU" b="1" dirty="0">
                <a:solidFill>
                  <a:srgbClr val="FFFF00"/>
                </a:solidFill>
                <a:latin typeface="Arial" charset="0"/>
                <a:cs typeface="Arial" charset="0"/>
              </a:rPr>
              <a:t>ПО СОСТОЯНИЮ НА 01.07.2017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Arial" charset="0"/>
                <a:cs typeface="Arial" charset="0"/>
              </a:rPr>
              <a:t>По </a:t>
            </a:r>
            <a:r>
              <a:rPr lang="ru-RU" b="1" dirty="0" err="1">
                <a:solidFill>
                  <a:schemeClr val="bg1"/>
                </a:solidFill>
                <a:latin typeface="Arial" charset="0"/>
                <a:cs typeface="Arial" charset="0"/>
              </a:rPr>
              <a:t>УИНу</a:t>
            </a:r>
            <a:r>
              <a:rPr lang="ru-RU" b="1" dirty="0">
                <a:solidFill>
                  <a:schemeClr val="bg1"/>
                </a:solidFill>
                <a:latin typeface="Arial" charset="0"/>
                <a:cs typeface="Arial" charset="0"/>
              </a:rPr>
              <a:t> осуществлен кадастровый </a:t>
            </a:r>
            <a:r>
              <a:rPr lang="ru-RU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учет 23 </a:t>
            </a:r>
            <a:r>
              <a:rPr lang="ru-RU" b="1" dirty="0">
                <a:solidFill>
                  <a:schemeClr val="bg1"/>
                </a:solidFill>
                <a:latin typeface="Arial" charset="0"/>
                <a:cs typeface="Arial" charset="0"/>
              </a:rPr>
              <a:t>о</a:t>
            </a:r>
            <a:r>
              <a:rPr lang="ru-RU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бъектов</a:t>
            </a:r>
            <a:r>
              <a:rPr lang="ru-RU" b="1" dirty="0">
                <a:solidFill>
                  <a:schemeClr val="bg1"/>
                </a:solidFill>
                <a:latin typeface="Arial" charset="0"/>
                <a:cs typeface="Arial" charset="0"/>
              </a:rPr>
              <a:t>, в том </a:t>
            </a:r>
            <a:r>
              <a:rPr lang="ru-RU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числе</a:t>
            </a:r>
            <a:r>
              <a:rPr lang="ru-RU" b="1" dirty="0">
                <a:solidFill>
                  <a:schemeClr val="bg1"/>
                </a:solidFill>
                <a:latin typeface="Arial" charset="0"/>
                <a:cs typeface="Arial" charset="0"/>
              </a:rPr>
              <a:t>:</a:t>
            </a:r>
          </a:p>
          <a:p>
            <a:pPr algn="ctr">
              <a:buFontTx/>
              <a:buChar char="-"/>
            </a:pPr>
            <a:r>
              <a:rPr lang="ru-RU" b="1" dirty="0" smtClean="0">
                <a:solidFill>
                  <a:srgbClr val="49F90B"/>
                </a:solidFill>
                <a:latin typeface="Arial" charset="0"/>
                <a:cs typeface="Arial" charset="0"/>
              </a:rPr>
              <a:t> земельных </a:t>
            </a:r>
            <a:r>
              <a:rPr lang="ru-RU" b="1" dirty="0">
                <a:solidFill>
                  <a:srgbClr val="49F90B"/>
                </a:solidFill>
                <a:latin typeface="Arial" charset="0"/>
                <a:cs typeface="Arial" charset="0"/>
              </a:rPr>
              <a:t>участков -  </a:t>
            </a:r>
            <a:r>
              <a:rPr lang="ru-RU" b="1" dirty="0" smtClean="0">
                <a:solidFill>
                  <a:srgbClr val="49F90B"/>
                </a:solidFill>
                <a:latin typeface="Arial" charset="0"/>
                <a:cs typeface="Arial" charset="0"/>
              </a:rPr>
              <a:t>12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(0,3% от всех поставленных на КУ, поставлено 3948)</a:t>
            </a:r>
            <a:endParaRPr lang="ru-RU" b="1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buFontTx/>
              <a:buChar char="-"/>
            </a:pPr>
            <a:r>
              <a:rPr lang="ru-RU" b="1" dirty="0" smtClean="0">
                <a:solidFill>
                  <a:srgbClr val="49F90B"/>
                </a:solidFill>
                <a:latin typeface="Arial" charset="0"/>
                <a:cs typeface="Arial" charset="0"/>
              </a:rPr>
              <a:t> </a:t>
            </a:r>
            <a:r>
              <a:rPr lang="ru-RU" b="1" dirty="0" err="1" smtClean="0">
                <a:solidFill>
                  <a:srgbClr val="49F90B"/>
                </a:solidFill>
                <a:latin typeface="Arial" charset="0"/>
                <a:cs typeface="Arial" charset="0"/>
              </a:rPr>
              <a:t>ОКСов</a:t>
            </a:r>
            <a:r>
              <a:rPr lang="ru-RU" b="1" dirty="0" smtClean="0">
                <a:solidFill>
                  <a:srgbClr val="49F90B"/>
                </a:solidFill>
                <a:latin typeface="Arial" charset="0"/>
                <a:cs typeface="Arial" charset="0"/>
              </a:rPr>
              <a:t> – 11</a:t>
            </a:r>
          </a:p>
          <a:p>
            <a:pPr algn="ctr"/>
            <a:r>
              <a:rPr lang="ru-RU" b="1" smtClean="0">
                <a:solidFill>
                  <a:schemeClr val="bg1"/>
                </a:solidFill>
                <a:latin typeface="Arial" charset="0"/>
                <a:cs typeface="Arial" charset="0"/>
              </a:rPr>
              <a:t>(0,28</a:t>
            </a:r>
            <a:r>
              <a:rPr lang="ru-RU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% от всех поставленных на КУ, поставлено 3926)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Все дела поступили в мае – июне 2017 г.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685092"/>
            <a:ext cx="5724128" cy="102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520280" y="3212976"/>
            <a:ext cx="65882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8E40"/>
                </a:solidFill>
              </a:rPr>
              <a:t>     При этом, в случае положительного результата предварительной автоматизированной проверки подготовленных КИ документов, по присвоенному уникальному идентифицирующему номеру (УИН) может быть осуществлено учетно-регистрационное действие без представления КИ документа на электронном носителе. </a:t>
            </a:r>
          </a:p>
          <a:p>
            <a:endParaRPr lang="ru-RU" dirty="0"/>
          </a:p>
        </p:txBody>
      </p:sp>
      <p:graphicFrame>
        <p:nvGraphicFramePr>
          <p:cNvPr id="46082" name="Object 34"/>
          <p:cNvGraphicFramePr>
            <a:graphicFrameLocks noChangeAspect="1"/>
          </p:cNvGraphicFramePr>
          <p:nvPr/>
        </p:nvGraphicFramePr>
        <p:xfrm>
          <a:off x="179511" y="3227884"/>
          <a:ext cx="2193951" cy="1281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Точечный рисунок" r:id="rId6" imgW="3505689" imgH="2048161" progId="PBrush">
                  <p:embed/>
                </p:oleObj>
              </mc:Choice>
              <mc:Fallback>
                <p:oleObj name="Точечный рисунок" r:id="rId6" imgW="3505689" imgH="2048161" progId="PBrush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1" y="3227884"/>
                        <a:ext cx="2193951" cy="12812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38941F2-3E7E-474C-9BA6-AC36B1C75C8E}" type="slidenum">
              <a:rPr lang="uk-UA" sz="1200">
                <a:solidFill>
                  <a:srgbClr val="898989"/>
                </a:solidFill>
              </a:rPr>
              <a:pPr algn="r"/>
              <a:t>12</a:t>
            </a:fld>
            <a:endParaRPr lang="uk-UA" sz="1200">
              <a:solidFill>
                <a:srgbClr val="898989"/>
              </a:solidFill>
            </a:endParaRPr>
          </a:p>
        </p:txBody>
      </p:sp>
      <p:sp>
        <p:nvSpPr>
          <p:cNvPr id="65541" name="WordArt 62"/>
          <p:cNvSpPr>
            <a:spLocks noChangeArrowheads="1" noChangeShapeType="1" noTextEdit="1"/>
          </p:cNvSpPr>
          <p:nvPr/>
        </p:nvSpPr>
        <p:spPr bwMode="auto">
          <a:xfrm>
            <a:off x="2124124" y="153988"/>
            <a:ext cx="6048276" cy="11867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"Личный кабинет кадастрового инженера" </a:t>
            </a:r>
          </a:p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на сайте </a:t>
            </a:r>
            <a:r>
              <a:rPr lang="ru-RU" sz="3200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Росреестра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72709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7504" y="1412776"/>
            <a:ext cx="1385763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prstClr val="white"/>
                </a:solidFill>
              </a:rPr>
              <a:t>Проблемы: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1556792"/>
            <a:ext cx="7056784" cy="388843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1628800"/>
            <a:ext cx="6912768" cy="374871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+mj-lt"/>
              </a:rPr>
              <a:t>Кадастровая палата не имеет информации о количестве и качестве размещенных в «Личном кабинете кадастрового инженера» документов КИ, соответственно никак не может провести анализ допускаемых ошибок и работу с КИ по их уменьшению.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b="1" dirty="0" smtClean="0">
                <a:solidFill>
                  <a:srgbClr val="008E40"/>
                </a:solidFill>
                <a:latin typeface="+mj-lt"/>
              </a:rPr>
              <a:t>Недостаточная активность КИ в использовании сервиса. Вероятная причина – дешевле и проще подать документы «вживую». В случае наличия ошибок – получить в приостановке  развернутую информацию, что надо исправить.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b="1" dirty="0" smtClean="0">
                <a:solidFill>
                  <a:srgbClr val="0070C0"/>
                </a:solidFill>
                <a:latin typeface="+mj-lt"/>
              </a:rPr>
              <a:t>КИ не обращаясь к использованию сервиса, имеет возможность сослаться Заказчику работ на недоработки кадастровой палаты и навязать исполнение дополнительных оплачиваемых работ.</a:t>
            </a:r>
          </a:p>
        </p:txBody>
      </p:sp>
      <p:graphicFrame>
        <p:nvGraphicFramePr>
          <p:cNvPr id="45057" name="Object 37"/>
          <p:cNvGraphicFramePr>
            <a:graphicFrameLocks noChangeAspect="1"/>
          </p:cNvGraphicFramePr>
          <p:nvPr/>
        </p:nvGraphicFramePr>
        <p:xfrm>
          <a:off x="135834" y="5594052"/>
          <a:ext cx="4364158" cy="1147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Точечный рисунок" r:id="rId5" imgW="9523810" imgH="2505425" progId="PBrush">
                  <p:embed/>
                </p:oleObj>
              </mc:Choice>
              <mc:Fallback>
                <p:oleObj name="Точечный рисунок" r:id="rId5" imgW="9523810" imgH="2505425" progId="PBrush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834" y="5594052"/>
                        <a:ext cx="4364158" cy="11473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38941F2-3E7E-474C-9BA6-AC36B1C75C8E}" type="slidenum">
              <a:rPr lang="uk-UA" sz="1200">
                <a:solidFill>
                  <a:srgbClr val="898989"/>
                </a:solidFill>
              </a:rPr>
              <a:pPr algn="r"/>
              <a:t>13</a:t>
            </a:fld>
            <a:endParaRPr lang="uk-UA" sz="1200">
              <a:solidFill>
                <a:srgbClr val="898989"/>
              </a:solidFill>
            </a:endParaRPr>
          </a:p>
        </p:txBody>
      </p:sp>
      <p:sp>
        <p:nvSpPr>
          <p:cNvPr id="65541" name="WordArt 62"/>
          <p:cNvSpPr>
            <a:spLocks noChangeArrowheads="1" noChangeShapeType="1" noTextEdit="1"/>
          </p:cNvSpPr>
          <p:nvPr/>
        </p:nvSpPr>
        <p:spPr bwMode="auto">
          <a:xfrm>
            <a:off x="2268538" y="-27384"/>
            <a:ext cx="5759450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Работа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Апелляционной комиссии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72709" name="Picture 38" descr="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979712" y="1052736"/>
            <a:ext cx="6768752" cy="276691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355600" algn="just">
              <a:lnSpc>
                <a:spcPct val="110000"/>
              </a:lnSpc>
            </a:pPr>
            <a:r>
              <a:rPr lang="ru-RU" b="1" dirty="0" smtClean="0">
                <a:solidFill>
                  <a:srgbClr val="008E40"/>
                </a:solidFill>
                <a:latin typeface="Segoe UI" pitchFamily="34" charset="0"/>
              </a:rPr>
              <a:t>Распоряжением </a:t>
            </a:r>
            <a:r>
              <a:rPr lang="ru-RU" b="1" dirty="0" err="1" smtClean="0">
                <a:solidFill>
                  <a:srgbClr val="008E40"/>
                </a:solidFill>
                <a:latin typeface="Segoe UI" pitchFamily="34" charset="0"/>
              </a:rPr>
              <a:t>Росреестра</a:t>
            </a:r>
            <a:r>
              <a:rPr lang="ru-RU" b="1" dirty="0" smtClean="0">
                <a:solidFill>
                  <a:srgbClr val="008E40"/>
                </a:solidFill>
                <a:latin typeface="Segoe UI" pitchFamily="34" charset="0"/>
              </a:rPr>
              <a:t> от 05.04.2017г. № Р/0132 создана апелляционная комиссия по рассмотрению заявлений об обжаловании решений о приостановлении осуществления ГКУ и ГРП при Управлении </a:t>
            </a:r>
            <a:r>
              <a:rPr lang="ru-RU" b="1" dirty="0" err="1" smtClean="0">
                <a:solidFill>
                  <a:srgbClr val="008E40"/>
                </a:solidFill>
                <a:latin typeface="Segoe UI" pitchFamily="34" charset="0"/>
              </a:rPr>
              <a:t>Росреестра</a:t>
            </a:r>
            <a:r>
              <a:rPr lang="ru-RU" b="1" dirty="0" smtClean="0">
                <a:solidFill>
                  <a:srgbClr val="008E40"/>
                </a:solidFill>
                <a:latin typeface="Segoe UI" pitchFamily="34" charset="0"/>
              </a:rPr>
              <a:t> по Псковской области.</a:t>
            </a:r>
          </a:p>
          <a:p>
            <a:pPr indent="355600" algn="just">
              <a:lnSpc>
                <a:spcPct val="110000"/>
              </a:lnSpc>
            </a:pPr>
            <a:r>
              <a:rPr lang="ru-RU" b="1" dirty="0" smtClean="0">
                <a:solidFill>
                  <a:srgbClr val="008E4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Состав комиссии - 6 человек, из них 3 - представители сообщества кадастровых инженеров.</a:t>
            </a:r>
          </a:p>
          <a:p>
            <a:pPr marL="171450" indent="-171450" algn="just">
              <a:lnSpc>
                <a:spcPct val="110000"/>
              </a:lnSpc>
            </a:pPr>
            <a:endParaRPr lang="ru-RU" sz="1600" b="1" dirty="0" smtClean="0">
              <a:solidFill>
                <a:srgbClr val="000000"/>
              </a:solidFill>
              <a:latin typeface="Segoe UI" pitchFamily="34" charset="0"/>
              <a:ea typeface="Calibri" pitchFamily="34" charset="0"/>
              <a:cs typeface="Segoe UI" pitchFamily="34" charset="0"/>
            </a:endParaRPr>
          </a:p>
          <a:p>
            <a:pPr marL="171450" indent="-171450" algn="just">
              <a:lnSpc>
                <a:spcPct val="110000"/>
              </a:lnSpc>
            </a:pPr>
            <a:r>
              <a:rPr lang="ru-RU" sz="1600" b="1" dirty="0" smtClean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  </a:t>
            </a:r>
            <a:endParaRPr lang="ru-RU" dirty="0" smtClean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49157" name="Picture 5" descr="http://www.gorod-kirishi.ru/news/main/2013_06_25/++attribute++thumbn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1340768"/>
            <a:ext cx="2664296" cy="176812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51520" y="3212976"/>
            <a:ext cx="8496944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10000"/>
              </a:lnSpc>
            </a:pPr>
            <a:r>
              <a:rPr lang="ru-RU" b="1" dirty="0" smtClean="0">
                <a:solidFill>
                  <a:srgbClr val="7030A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В 1 полугодии в Комиссию поступило 11 заявлений. При этом, только в 1 случае с заявлением обратился сам КИ, в остальных случаях обращения поступили от заказчиков кадастровых работ.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4130842"/>
            <a:ext cx="5400600" cy="239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ct val="110000"/>
              </a:lnSpc>
            </a:pPr>
            <a:r>
              <a:rPr lang="ru-RU" sz="1700" b="1" dirty="0" smtClean="0">
                <a:solidFill>
                  <a:srgbClr val="0070C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Состоялось 3 заседания. По всем 11 делам комиссия отклонила заявления об обжаловании приостановлений. Все 3 члена комиссии -   представители кадастрового сообщества, по всем вопросам голосовали положительно. Комиссии не потребовалось проведение экспертизы со стороны </a:t>
            </a:r>
            <a:r>
              <a:rPr lang="ru-RU" sz="1700" b="1" dirty="0" err="1" smtClean="0">
                <a:solidFill>
                  <a:srgbClr val="0070C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саморегулируемой</a:t>
            </a:r>
            <a:r>
              <a:rPr lang="ru-RU" sz="1700" b="1" dirty="0" smtClean="0">
                <a:solidFill>
                  <a:srgbClr val="0070C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 организации кадастровых инженеров.</a:t>
            </a:r>
          </a:p>
        </p:txBody>
      </p:sp>
      <p:pic>
        <p:nvPicPr>
          <p:cNvPr id="49159" name="Picture 7" descr="http://vesti-korkino.ru/static/news/2017/05/18/09fa8-246x1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3051" y="4293096"/>
            <a:ext cx="3323445" cy="210755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0" y="6534834"/>
            <a:ext cx="9144000" cy="353943"/>
          </a:xfrm>
          <a:prstGeom prst="rect">
            <a:avLst/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700" b="1" dirty="0" smtClean="0">
                <a:solidFill>
                  <a:srgbClr val="FFFF00"/>
                </a:solidFill>
              </a:rPr>
              <a:t>ПРОБЛЕМНЫХ ВОПРОСОВ В ДЕЯТЕЛЬНОСТИ АППЕЛЯЦИОННОЙ КОМИССИИ НЕ ВЫЯВЛЕНО!!!</a:t>
            </a:r>
            <a:endParaRPr lang="ru-RU" sz="17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50D33DE8-B8BA-4B48-9826-4049217C09E5}" type="slidenum">
              <a:rPr lang="uk-UA" sz="1200">
                <a:solidFill>
                  <a:srgbClr val="898989"/>
                </a:solidFill>
              </a:rPr>
              <a:pPr algn="r"/>
              <a:t>14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49155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11560" y="3185100"/>
            <a:ext cx="8137252" cy="110799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78B832"/>
                </a:solidFill>
                <a:latin typeface="Arial" pitchFamily="34" charset="0"/>
                <a:cs typeface="Arial" pitchFamily="34" charset="0"/>
              </a:rPr>
              <a:t>Информационно проведен анализ в разрезе </a:t>
            </a:r>
            <a:r>
              <a:rPr lang="ru-RU" sz="2200" b="1" dirty="0" err="1" smtClean="0">
                <a:solidFill>
                  <a:srgbClr val="78B832"/>
                </a:solidFill>
                <a:latin typeface="Arial" pitchFamily="34" charset="0"/>
              </a:rPr>
              <a:t>гендерного</a:t>
            </a:r>
            <a:r>
              <a:rPr lang="ru-RU" sz="2200" b="1" dirty="0" smtClean="0">
                <a:solidFill>
                  <a:srgbClr val="78B832"/>
                </a:solidFill>
                <a:latin typeface="Arial" pitchFamily="34" charset="0"/>
              </a:rPr>
              <a:t> состава  кадастровых инженеров и года получения квалификационного аттестата.</a:t>
            </a:r>
          </a:p>
        </p:txBody>
      </p:sp>
      <p:pic>
        <p:nvPicPr>
          <p:cNvPr id="49182" name="Picture 30" descr="vote-5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052736"/>
            <a:ext cx="1763713" cy="1763713"/>
          </a:xfrm>
          <a:prstGeom prst="rect">
            <a:avLst/>
          </a:prstGeom>
          <a:noFill/>
        </p:spPr>
      </p:pic>
      <p:sp>
        <p:nvSpPr>
          <p:cNvPr id="9" name="WordArt 62"/>
          <p:cNvSpPr>
            <a:spLocks noChangeArrowheads="1" noChangeShapeType="1" noTextEdit="1"/>
          </p:cNvSpPr>
          <p:nvPr/>
        </p:nvSpPr>
        <p:spPr bwMode="auto">
          <a:xfrm>
            <a:off x="1979712" y="-27384"/>
            <a:ext cx="6264696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Анализ 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рейтинга кадастровых инженеров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graphicFrame>
        <p:nvGraphicFramePr>
          <p:cNvPr id="56324" name="Object 39"/>
          <p:cNvGraphicFramePr>
            <a:graphicFrameLocks noChangeAspect="1"/>
          </p:cNvGraphicFramePr>
          <p:nvPr/>
        </p:nvGraphicFramePr>
        <p:xfrm>
          <a:off x="1679625" y="4437112"/>
          <a:ext cx="5844703" cy="2211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6" name="Точечный рисунок" r:id="rId5" imgW="15238095" imgH="5772956" progId="PBrush">
                  <p:embed/>
                </p:oleObj>
              </mc:Choice>
              <mc:Fallback>
                <p:oleObj name="Точечный рисунок" r:id="rId5" imgW="15238095" imgH="5772956" progId="PBrush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625" y="4437112"/>
                        <a:ext cx="5844703" cy="22117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843808" y="1124744"/>
            <a:ext cx="5616624" cy="1785104"/>
          </a:xfrm>
          <a:prstGeom prst="rect">
            <a:avLst/>
          </a:prstGeom>
          <a:ln>
            <a:solidFill>
              <a:srgbClr val="008E4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4EC0"/>
                </a:solidFill>
                <a:latin typeface="Arial" pitchFamily="34" charset="0"/>
                <a:cs typeface="Arial" pitchFamily="34" charset="0"/>
              </a:rPr>
              <a:t>Филиал анализирует Рейтинг КИ </a:t>
            </a:r>
          </a:p>
          <a:p>
            <a:pPr algn="ctr"/>
            <a:r>
              <a:rPr lang="ru-RU" sz="2200" b="1" dirty="0" smtClean="0">
                <a:solidFill>
                  <a:srgbClr val="004EC0"/>
                </a:solidFill>
                <a:latin typeface="Arial" pitchFamily="34" charset="0"/>
                <a:cs typeface="Arial" pitchFamily="34" charset="0"/>
              </a:rPr>
              <a:t>по количеству принятых решений органом кадастрового учета, связанных с изготовленными КИ документами. 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CB88A9D7-2ACD-4295-97E2-4EBFA2C1366C}" type="slidenum">
              <a:rPr lang="uk-UA" sz="1200">
                <a:solidFill>
                  <a:srgbClr val="898989"/>
                </a:solidFill>
              </a:rPr>
              <a:pPr algn="r"/>
              <a:t>15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44035" name="Picture 38" descr="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30" descr="vote-5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83" y="1161232"/>
            <a:ext cx="1763713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432594" y="3119760"/>
          <a:ext cx="8278812" cy="3477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2267744" y="1340768"/>
            <a:ext cx="6264275" cy="1440160"/>
          </a:xfrm>
          <a:prstGeom prst="rect">
            <a:avLst/>
          </a:prstGeom>
          <a:solidFill>
            <a:srgbClr val="517C22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Сравнительный рейтинг КИ по количеству принятых решений органом КУ,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связанных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 изготовленными КИ документами </a:t>
            </a:r>
          </a:p>
          <a:p>
            <a:pPr algn="ctr"/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за 2016 год и 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 квартал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2017 года</a:t>
            </a:r>
            <a:endParaRPr lang="ru-RU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WordArt 62"/>
          <p:cNvSpPr>
            <a:spLocks noChangeArrowheads="1" noChangeShapeType="1" noTextEdit="1"/>
          </p:cNvSpPr>
          <p:nvPr/>
        </p:nvSpPr>
        <p:spPr bwMode="auto">
          <a:xfrm>
            <a:off x="1979712" y="-27384"/>
            <a:ext cx="6264696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Анализ 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рейтинга кадастровых инженеров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C0FB930E-6502-46DC-8F64-CCC577E2C1D1}" type="slidenum">
              <a:rPr lang="uk-UA" sz="1200">
                <a:solidFill>
                  <a:srgbClr val="898989"/>
                </a:solidFill>
              </a:rPr>
              <a:pPr algn="r"/>
              <a:t>16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77827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30" descr="vote-5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513"/>
            <a:ext cx="1763713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195736" y="1484784"/>
            <a:ext cx="6624959" cy="863600"/>
          </a:xfrm>
          <a:prstGeom prst="rect">
            <a:avLst/>
          </a:prstGeom>
          <a:solidFill>
            <a:srgbClr val="008080"/>
          </a:solidFill>
          <a:ln w="38100" algn="ctr">
            <a:solidFill>
              <a:srgbClr val="3366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200" b="1" dirty="0" err="1">
                <a:solidFill>
                  <a:srgbClr val="FFFF00"/>
                </a:solidFill>
                <a:latin typeface="Arial" pitchFamily="34" charset="0"/>
              </a:rPr>
              <a:t>Гендерный</a:t>
            </a:r>
            <a:r>
              <a:rPr lang="ru-RU" sz="2200" b="1" dirty="0">
                <a:solidFill>
                  <a:srgbClr val="FFFF00"/>
                </a:solidFill>
                <a:latin typeface="Arial" pitchFamily="34" charset="0"/>
              </a:rPr>
              <a:t> состав </a:t>
            </a:r>
            <a:endParaRPr lang="ru-RU" sz="2200" b="1" dirty="0" smtClean="0">
              <a:solidFill>
                <a:srgbClr val="FFFF00"/>
              </a:solidFill>
              <a:latin typeface="Arial" pitchFamily="34" charset="0"/>
            </a:endParaRPr>
          </a:p>
          <a:p>
            <a:pPr algn="ctr"/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</a:rPr>
              <a:t>кадастровых </a:t>
            </a:r>
            <a:r>
              <a:rPr lang="ru-RU" sz="2200" b="1" dirty="0">
                <a:solidFill>
                  <a:srgbClr val="FFFF00"/>
                </a:solidFill>
                <a:latin typeface="Arial" pitchFamily="34" charset="0"/>
              </a:rPr>
              <a:t>инженеров Псковской области </a:t>
            </a:r>
            <a:endParaRPr lang="ru-RU" sz="2200" b="1" dirty="0">
              <a:solidFill>
                <a:srgbClr val="FFFFFF"/>
              </a:solidFill>
              <a:latin typeface="Arial" pitchFamily="34" charset="0"/>
            </a:endParaRPr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1441822" y="2496694"/>
          <a:ext cx="7702178" cy="4361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WordArt 62"/>
          <p:cNvSpPr>
            <a:spLocks noChangeArrowheads="1" noChangeShapeType="1" noTextEdit="1"/>
          </p:cNvSpPr>
          <p:nvPr/>
        </p:nvSpPr>
        <p:spPr bwMode="auto">
          <a:xfrm>
            <a:off x="1979712" y="-27384"/>
            <a:ext cx="6264696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Анализ 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рейтинга кадастровых инженеров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graphicFrame>
        <p:nvGraphicFramePr>
          <p:cNvPr id="60419" name="Object 35"/>
          <p:cNvGraphicFramePr>
            <a:graphicFrameLocks noChangeAspect="1"/>
          </p:cNvGraphicFramePr>
          <p:nvPr/>
        </p:nvGraphicFramePr>
        <p:xfrm>
          <a:off x="323528" y="3717032"/>
          <a:ext cx="1547664" cy="1755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1" name="Точечный рисунок" r:id="rId6" imgW="4933333" imgH="5601482" progId="PBrush">
                  <p:embed/>
                </p:oleObj>
              </mc:Choice>
              <mc:Fallback>
                <p:oleObj name="Точечный рисунок" r:id="rId6" imgW="4933333" imgH="5601482" progId="PBrush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717032"/>
                        <a:ext cx="1547664" cy="17559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39705C3C-BFF1-4D1F-9A08-40D915F4F883}" type="slidenum">
              <a:rPr lang="uk-UA" sz="1200">
                <a:solidFill>
                  <a:srgbClr val="898989"/>
                </a:solidFill>
              </a:rPr>
              <a:pPr algn="r"/>
              <a:t>17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78851" name="Picture 38" descr="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30" descr="vote-5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513"/>
            <a:ext cx="1763713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195513" y="1052736"/>
            <a:ext cx="6264275" cy="863600"/>
          </a:xfrm>
          <a:prstGeom prst="rect">
            <a:avLst/>
          </a:prstGeom>
          <a:solidFill>
            <a:srgbClr val="808080"/>
          </a:solidFill>
          <a:ln w="38100" algn="ctr">
            <a:solidFill>
              <a:srgbClr val="3366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200" b="1" dirty="0">
                <a:solidFill>
                  <a:srgbClr val="FFFF00"/>
                </a:solidFill>
                <a:latin typeface="Arial" pitchFamily="34" charset="0"/>
              </a:rPr>
              <a:t>Год регистрации </a:t>
            </a:r>
            <a:endParaRPr lang="ru-RU" sz="2200" b="1" dirty="0" smtClean="0">
              <a:solidFill>
                <a:srgbClr val="FFFF00"/>
              </a:solidFill>
              <a:latin typeface="Arial" pitchFamily="34" charset="0"/>
            </a:endParaRPr>
          </a:p>
          <a:p>
            <a:pPr algn="ctr"/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</a:rPr>
              <a:t>квалификационного </a:t>
            </a:r>
            <a:r>
              <a:rPr lang="ru-RU" sz="2200" b="1" dirty="0">
                <a:solidFill>
                  <a:srgbClr val="FFFF00"/>
                </a:solidFill>
                <a:latin typeface="Arial" pitchFamily="34" charset="0"/>
              </a:rPr>
              <a:t>аттестата 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endParaRPr lang="ru-RU" sz="2200" b="1" dirty="0">
              <a:solidFill>
                <a:srgbClr val="FFFFFF"/>
              </a:solidFill>
              <a:latin typeface="Arial" pitchFamily="34" charset="0"/>
            </a:endParaRPr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240916" y="1772816"/>
          <a:ext cx="8662168" cy="4263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WordArt 62"/>
          <p:cNvSpPr>
            <a:spLocks noChangeArrowheads="1" noChangeShapeType="1" noTextEdit="1"/>
          </p:cNvSpPr>
          <p:nvPr/>
        </p:nvSpPr>
        <p:spPr bwMode="auto">
          <a:xfrm>
            <a:off x="1979712" y="-27384"/>
            <a:ext cx="6264696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Анализ 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рейтинга кадастровых инженеров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008" y="5877272"/>
            <a:ext cx="7884368" cy="980728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состав кадастровых инженеров опытен и может качественно проводить все необходимые мероприятия по своевременному и качественному изготовлению документов для кадастрового учета и регистрации прав на объекты недвижимости.</a:t>
            </a:r>
            <a:endParaRPr lang="ru-RU" sz="16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008" y="5210036"/>
            <a:ext cx="169168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prstClr val="white"/>
                </a:solidFill>
              </a:rPr>
              <a:t>ВЫВОД:</a:t>
            </a:r>
            <a:endParaRPr lang="ru-RU" sz="2800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4EF89F4-7FD2-4E58-95FA-926110CBB960}" type="slidenum">
              <a:rPr lang="uk-UA" sz="1200">
                <a:solidFill>
                  <a:srgbClr val="898989"/>
                </a:solidFill>
              </a:rPr>
              <a:pPr algn="r"/>
              <a:t>18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83972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7504" y="1340768"/>
            <a:ext cx="1656183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prstClr val="white"/>
                </a:solidFill>
              </a:rPr>
              <a:t>Проблемы: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08497" y="1628775"/>
            <a:ext cx="6911975" cy="3444020"/>
          </a:xfrm>
          <a:prstGeom prst="rect">
            <a:avLst/>
          </a:prstGeom>
          <a:gradFill flip="none" rotWithShape="1">
            <a:gsLst>
              <a:gs pos="0">
                <a:srgbClr val="49F90B">
                  <a:tint val="66000"/>
                  <a:satMod val="160000"/>
                </a:srgbClr>
              </a:gs>
              <a:gs pos="50000">
                <a:srgbClr val="49F90B">
                  <a:tint val="44500"/>
                  <a:satMod val="160000"/>
                </a:srgbClr>
              </a:gs>
              <a:gs pos="100000">
                <a:srgbClr val="49F90B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dirty="0">
                <a:solidFill>
                  <a:srgbClr val="000000"/>
                </a:solidFill>
                <a:latin typeface="Segoe UI" pitchFamily="34" charset="0"/>
              </a:rPr>
              <a:t> Подавляющее большинство КИ отрицательно реагируют на возможную публикацию результатов Рейтинга их деятельности.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dirty="0">
                <a:solidFill>
                  <a:srgbClr val="000000"/>
                </a:solidFill>
              </a:rPr>
              <a:t> Филиал не публикует анализ Рейтинга с целью не осуществлять открытую и срытую «рекламу» и «антирекламу» конкретным КИ.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dirty="0">
                <a:solidFill>
                  <a:srgbClr val="000000"/>
                </a:solidFill>
              </a:rPr>
              <a:t> Сбор информации осуществляется специалистами Филиала в «ручном» режиме. В связи с этим возможны технические ошибки, связанные с </a:t>
            </a:r>
            <a:r>
              <a:rPr lang="ru-RU" dirty="0" smtClean="0">
                <a:solidFill>
                  <a:srgbClr val="000000"/>
                </a:solidFill>
              </a:rPr>
              <a:t>«человеческим </a:t>
            </a:r>
            <a:r>
              <a:rPr lang="ru-RU" dirty="0">
                <a:solidFill>
                  <a:srgbClr val="000000"/>
                </a:solidFill>
              </a:rPr>
              <a:t>фактором».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dirty="0">
                <a:solidFill>
                  <a:srgbClr val="000000"/>
                </a:solidFill>
              </a:rPr>
              <a:t> Незначительный интерес  КИ и заявителей к результатам Рейтинга. На практике выбор заявителем КИ осуществляется  по совету знакомых или информации из сети «интернет</a:t>
            </a:r>
            <a:r>
              <a:rPr lang="ru-RU" dirty="0" smtClean="0">
                <a:solidFill>
                  <a:srgbClr val="000000"/>
                </a:solidFill>
              </a:rPr>
              <a:t>».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83982" name="Picture 14" descr="10-economic-growt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068960"/>
            <a:ext cx="1728192" cy="1728192"/>
          </a:xfrm>
          <a:prstGeom prst="rect">
            <a:avLst/>
          </a:prstGeom>
          <a:noFill/>
        </p:spPr>
      </p:pic>
      <p:sp>
        <p:nvSpPr>
          <p:cNvPr id="9" name="WordArt 62"/>
          <p:cNvSpPr>
            <a:spLocks noChangeArrowheads="1" noChangeShapeType="1" noTextEdit="1"/>
          </p:cNvSpPr>
          <p:nvPr/>
        </p:nvSpPr>
        <p:spPr bwMode="auto">
          <a:xfrm>
            <a:off x="1979712" y="-27384"/>
            <a:ext cx="6264696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Анализ 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рейтинга кадастровых инженеров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graphicFrame>
        <p:nvGraphicFramePr>
          <p:cNvPr id="55297" name="Object 25"/>
          <p:cNvGraphicFramePr>
            <a:graphicFrameLocks noChangeAspect="1"/>
          </p:cNvGraphicFramePr>
          <p:nvPr/>
        </p:nvGraphicFramePr>
        <p:xfrm>
          <a:off x="2843808" y="5157192"/>
          <a:ext cx="3894443" cy="1700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Точечный рисунок" r:id="rId6" imgW="6676190" imgH="2914286" progId="PBrush">
                  <p:embed/>
                </p:oleObj>
              </mc:Choice>
              <mc:Fallback>
                <p:oleObj name="Точечный рисунок" r:id="rId6" imgW="6676190" imgH="2914286" progId="PBrush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157192"/>
                        <a:ext cx="3894443" cy="17008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D19CC7AF-F7CE-46B9-B2EA-6A00243085FE}" type="slidenum">
              <a:rPr lang="uk-UA" sz="1200">
                <a:solidFill>
                  <a:srgbClr val="898989"/>
                </a:solidFill>
              </a:rPr>
              <a:pPr algn="r"/>
              <a:t>19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84996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1188" y="1196752"/>
            <a:ext cx="3960812" cy="376238"/>
          </a:xfrm>
          <a:prstGeom prst="rect">
            <a:avLst/>
          </a:prstGeom>
          <a:solidFill>
            <a:srgbClr val="388A40"/>
          </a:solidFill>
          <a:ln w="9525" algn="ctr">
            <a:solidFill>
              <a:srgbClr val="E46C0A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FF00"/>
                </a:solidFill>
              </a:rPr>
              <a:t>«СТАРАЯ ГВАРДИЯ»</a:t>
            </a:r>
          </a:p>
        </p:txBody>
      </p:sp>
      <p:graphicFrame>
        <p:nvGraphicFramePr>
          <p:cNvPr id="85003" name="Object 38"/>
          <p:cNvGraphicFramePr>
            <a:graphicFrameLocks noChangeAspect="1"/>
          </p:cNvGraphicFramePr>
          <p:nvPr/>
        </p:nvGraphicFramePr>
        <p:xfrm>
          <a:off x="34925" y="1916113"/>
          <a:ext cx="936625" cy="287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6" name="Точечный рисунок" r:id="rId4" imgW="7430537" imgH="22857143" progId="PBrush">
                  <p:embed/>
                </p:oleObj>
              </mc:Choice>
              <mc:Fallback>
                <p:oleObj name="Точечный рисунок" r:id="rId4" imgW="7430537" imgH="22857143" progId="PBrush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1916113"/>
                        <a:ext cx="936625" cy="287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04" name="Object 42"/>
          <p:cNvGraphicFramePr>
            <a:graphicFrameLocks noChangeAspect="1"/>
          </p:cNvGraphicFramePr>
          <p:nvPr/>
        </p:nvGraphicFramePr>
        <p:xfrm>
          <a:off x="7740650" y="1844675"/>
          <a:ext cx="1403350" cy="295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7" name="Точечный рисунок" r:id="rId6" imgW="4142857" imgH="6190476" progId="PBrush">
                  <p:embed/>
                </p:oleObj>
              </mc:Choice>
              <mc:Fallback>
                <p:oleObj name="Точечный рисунок" r:id="rId6" imgW="4142857" imgH="6190476" progId="PBrush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650" y="1844675"/>
                        <a:ext cx="1403350" cy="295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4789488" y="1196752"/>
            <a:ext cx="3959225" cy="376238"/>
          </a:xfrm>
          <a:prstGeom prst="rect">
            <a:avLst/>
          </a:prstGeom>
          <a:solidFill>
            <a:srgbClr val="2E89A6"/>
          </a:solidFill>
          <a:ln w="9525" algn="ctr">
            <a:solidFill>
              <a:srgbClr val="E46C0A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«МОЛОДАЯ ГВАРДИЯ»</a:t>
            </a:r>
          </a:p>
        </p:txBody>
      </p:sp>
      <p:pic>
        <p:nvPicPr>
          <p:cNvPr id="85007" name="Picture 15" descr="cliparti1_plus-clipart_0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4075" y="1700808"/>
            <a:ext cx="503238" cy="5016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43608" y="2276872"/>
            <a:ext cx="3384375" cy="151426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chemeClr val="tx2"/>
                </a:solidFill>
                <a:latin typeface="Segoe UI" pitchFamily="34" charset="0"/>
              </a:rPr>
              <a:t>Основательность в подходах.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chemeClr val="tx2"/>
                </a:solidFill>
                <a:latin typeface="Segoe UI" pitchFamily="34" charset="0"/>
              </a:rPr>
              <a:t>Как правило, наличие базового землеустроительного образования.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chemeClr val="tx2"/>
                </a:solidFill>
              </a:rPr>
              <a:t> Умение завоевать доверие и грамотно общаться </a:t>
            </a:r>
            <a:r>
              <a:rPr lang="ru-RU" sz="1400" dirty="0" smtClean="0">
                <a:solidFill>
                  <a:schemeClr val="tx2"/>
                </a:solidFill>
              </a:rPr>
              <a:t>с заявителями, особенно старшего поколения.</a:t>
            </a:r>
            <a:endParaRPr lang="ru-RU" sz="1400" dirty="0">
              <a:solidFill>
                <a:schemeClr val="tx2"/>
              </a:solidFill>
            </a:endParaRPr>
          </a:p>
        </p:txBody>
      </p:sp>
      <p:pic>
        <p:nvPicPr>
          <p:cNvPr id="85012" name="Picture 20" descr="201592322555717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3358059"/>
            <a:ext cx="935037" cy="935037"/>
          </a:xfrm>
          <a:prstGeom prst="rect">
            <a:avLst/>
          </a:prstGeom>
          <a:noFill/>
        </p:spPr>
      </p:pic>
      <p:sp>
        <p:nvSpPr>
          <p:cNvPr id="3" name="Прямоугольник 7"/>
          <p:cNvSpPr/>
          <p:nvPr/>
        </p:nvSpPr>
        <p:spPr>
          <a:xfrm>
            <a:off x="898972" y="3990305"/>
            <a:ext cx="3529012" cy="1988237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Недостаточная </a:t>
            </a:r>
            <a:r>
              <a:rPr lang="ru-RU" sz="1400" dirty="0" smtClean="0">
                <a:solidFill>
                  <a:srgbClr val="C00000"/>
                </a:solidFill>
                <a:latin typeface="Segoe UI" pitchFamily="34" charset="0"/>
              </a:rPr>
              <a:t>«компьютеризация», </a:t>
            </a: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боязнь новых технологий и </a:t>
            </a:r>
            <a:r>
              <a:rPr lang="ru-RU" sz="1400" dirty="0" err="1" smtClean="0">
                <a:solidFill>
                  <a:srgbClr val="C00000"/>
                </a:solidFill>
                <a:latin typeface="Segoe UI" pitchFamily="34" charset="0"/>
              </a:rPr>
              <a:t>гаджетов</a:t>
            </a: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.</a:t>
            </a:r>
          </a:p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Как правило, нежелание начинать «новое» направление кадастровой деятельности.</a:t>
            </a:r>
          </a:p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Боязнь конкуренции.</a:t>
            </a:r>
          </a:p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Зачастую </a:t>
            </a:r>
            <a:r>
              <a:rPr lang="ru-RU" sz="1400" dirty="0" err="1">
                <a:solidFill>
                  <a:srgbClr val="C00000"/>
                </a:solidFill>
                <a:latin typeface="Segoe UI" pitchFamily="34" charset="0"/>
              </a:rPr>
              <a:t>затянутость</a:t>
            </a: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 процесса изготовления документов.</a:t>
            </a:r>
          </a:p>
        </p:txBody>
      </p:sp>
      <p:pic>
        <p:nvPicPr>
          <p:cNvPr id="85014" name="Picture 22" descr="cliparti1_plus-clipart_0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3813" y="1703214"/>
            <a:ext cx="503237" cy="501650"/>
          </a:xfrm>
          <a:prstGeom prst="rect">
            <a:avLst/>
          </a:prstGeom>
          <a:noFill/>
        </p:spPr>
      </p:pic>
      <p:sp>
        <p:nvSpPr>
          <p:cNvPr id="4" name="Прямоугольник 7"/>
          <p:cNvSpPr/>
          <p:nvPr/>
        </p:nvSpPr>
        <p:spPr>
          <a:xfrm>
            <a:off x="4572000" y="2276872"/>
            <a:ext cx="3456384" cy="127727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004EC0"/>
                </a:solidFill>
                <a:latin typeface="Segoe UI" pitchFamily="34" charset="0"/>
              </a:rPr>
              <a:t>Хорошая активность, мобильность и скорость </a:t>
            </a:r>
            <a:r>
              <a:rPr lang="ru-RU" sz="1400" dirty="0" smtClean="0">
                <a:solidFill>
                  <a:srgbClr val="004EC0"/>
                </a:solidFill>
                <a:latin typeface="Segoe UI" pitchFamily="34" charset="0"/>
              </a:rPr>
              <a:t>изготовления документов</a:t>
            </a:r>
            <a:endParaRPr lang="ru-RU" sz="1400" dirty="0">
              <a:solidFill>
                <a:srgbClr val="004EC0"/>
              </a:solidFill>
              <a:latin typeface="Segoe UI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004EC0"/>
                </a:solidFill>
                <a:latin typeface="Segoe UI" pitchFamily="34" charset="0"/>
              </a:rPr>
              <a:t>Высокая степень компьютеризации и «</a:t>
            </a:r>
            <a:r>
              <a:rPr lang="ru-RU" sz="1400" dirty="0" err="1">
                <a:solidFill>
                  <a:srgbClr val="004EC0"/>
                </a:solidFill>
                <a:latin typeface="Segoe UI" pitchFamily="34" charset="0"/>
              </a:rPr>
              <a:t>гаджетирования</a:t>
            </a:r>
            <a:r>
              <a:rPr lang="ru-RU" sz="1400" dirty="0" smtClean="0">
                <a:solidFill>
                  <a:srgbClr val="004EC0"/>
                </a:solidFill>
                <a:latin typeface="Segoe UI" pitchFamily="34" charset="0"/>
              </a:rPr>
              <a:t>».</a:t>
            </a:r>
            <a:endParaRPr lang="ru-RU" sz="1400" dirty="0">
              <a:solidFill>
                <a:srgbClr val="004EC0"/>
              </a:solidFill>
              <a:latin typeface="Segoe UI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004EC0"/>
                </a:solidFill>
              </a:rPr>
              <a:t> Здоровый </a:t>
            </a:r>
            <a:r>
              <a:rPr lang="ru-RU" sz="1400" dirty="0" smtClean="0">
                <a:solidFill>
                  <a:srgbClr val="004EC0"/>
                </a:solidFill>
              </a:rPr>
              <a:t>оптимизм в деятельности.</a:t>
            </a:r>
            <a:endParaRPr lang="ru-RU" sz="1400" dirty="0">
              <a:solidFill>
                <a:srgbClr val="004EC0"/>
              </a:solidFill>
            </a:endParaRPr>
          </a:p>
        </p:txBody>
      </p:sp>
      <p:pic>
        <p:nvPicPr>
          <p:cNvPr id="85016" name="Picture 24" descr="201592322555717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3214043"/>
            <a:ext cx="935037" cy="935037"/>
          </a:xfrm>
          <a:prstGeom prst="rect">
            <a:avLst/>
          </a:prstGeom>
          <a:noFill/>
        </p:spPr>
      </p:pic>
      <p:sp>
        <p:nvSpPr>
          <p:cNvPr id="5" name="Прямоугольник 7"/>
          <p:cNvSpPr/>
          <p:nvPr/>
        </p:nvSpPr>
        <p:spPr>
          <a:xfrm>
            <a:off x="4572000" y="3865702"/>
            <a:ext cx="3816350" cy="2443618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Недостаточное базовое землеустроительное образование </a:t>
            </a:r>
          </a:p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Присутствие мнения «Я все  знаю и во всем разберусь сам».</a:t>
            </a:r>
          </a:p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Слабая мотивация к общению с коллегами по кадастровой деятельности.</a:t>
            </a:r>
          </a:p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Излишняя самоуверенность.</a:t>
            </a:r>
          </a:p>
          <a:p>
            <a:pPr marL="171450" indent="-171450">
              <a:lnSpc>
                <a:spcPct val="110000"/>
              </a:lnSpc>
              <a:buFontTx/>
              <a:buBlip>
                <a:blip r:embed="rId9"/>
              </a:buBlip>
            </a:pPr>
            <a:r>
              <a:rPr lang="ru-RU" sz="1400" dirty="0">
                <a:solidFill>
                  <a:srgbClr val="C00000"/>
                </a:solidFill>
                <a:latin typeface="Segoe UI" pitchFamily="34" charset="0"/>
              </a:rPr>
              <a:t>Неумение правильно выстраивать отношения со всеми субъектами кадастрового </a:t>
            </a:r>
            <a:r>
              <a:rPr lang="ru-RU" sz="1400" dirty="0" smtClean="0">
                <a:solidFill>
                  <a:srgbClr val="C00000"/>
                </a:solidFill>
                <a:latin typeface="Segoe UI" pitchFamily="34" charset="0"/>
              </a:rPr>
              <a:t>процесса.</a:t>
            </a:r>
            <a:endParaRPr lang="ru-RU" sz="1400" dirty="0">
              <a:solidFill>
                <a:srgbClr val="C00000"/>
              </a:solidFill>
              <a:latin typeface="Segoe U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8313" y="6310138"/>
            <a:ext cx="8280400" cy="503238"/>
          </a:xfrm>
          <a:prstGeom prst="rect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Segoe UI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процессе взаимодействия надо выделить и 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объединить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лучшие качества всех субъектов кадастрового процесса!</a:t>
            </a:r>
            <a:endParaRPr lang="ru-RU" b="1" dirty="0">
              <a:solidFill>
                <a:srgbClr val="FAC09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WordArt 62"/>
          <p:cNvSpPr>
            <a:spLocks noChangeArrowheads="1" noChangeShapeType="1" noTextEdit="1"/>
          </p:cNvSpPr>
          <p:nvPr/>
        </p:nvSpPr>
        <p:spPr bwMode="auto">
          <a:xfrm>
            <a:off x="1979712" y="-27384"/>
            <a:ext cx="6264696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Сравнительный анализ 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«деловых качеств» кадастровых инженеров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CA7F1B-637A-475F-8609-3FA54566E61E}" type="slidenum">
              <a:rPr lang="uk-UA" smtClean="0">
                <a:solidFill>
                  <a:srgbClr val="898989"/>
                </a:solidFill>
                <a:cs typeface="Arial" charset="0"/>
              </a:rPr>
              <a:pPr/>
              <a:t>2</a:t>
            </a:fld>
            <a:endParaRPr lang="uk-UA" smtClean="0">
              <a:solidFill>
                <a:srgbClr val="898989"/>
              </a:solidFill>
              <a:cs typeface="Arial" charset="0"/>
            </a:endParaRPr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1981200" y="2757488"/>
            <a:ext cx="7272338" cy="1296987"/>
            <a:chOff x="1111" y="1797"/>
            <a:chExt cx="4581" cy="817"/>
          </a:xfrm>
        </p:grpSpPr>
        <p:sp>
          <p:nvSpPr>
            <p:cNvPr id="31773" name="Rectangle 5"/>
            <p:cNvSpPr>
              <a:spLocks noChangeArrowheads="1"/>
            </p:cNvSpPr>
            <p:nvPr/>
          </p:nvSpPr>
          <p:spPr bwMode="auto">
            <a:xfrm>
              <a:off x="1111" y="1797"/>
              <a:ext cx="4581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</a:endParaRPr>
            </a:p>
          </p:txBody>
        </p:sp>
        <p:sp>
          <p:nvSpPr>
            <p:cNvPr id="31774" name="Rectangle 6"/>
            <p:cNvSpPr>
              <a:spLocks noChangeArrowheads="1"/>
            </p:cNvSpPr>
            <p:nvPr/>
          </p:nvSpPr>
          <p:spPr bwMode="auto">
            <a:xfrm>
              <a:off x="3089" y="1797"/>
              <a:ext cx="228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30000"/>
                </a:spcBef>
              </a:pPr>
              <a:r>
                <a:rPr lang="ru-RU" b="1" u="sng" dirty="0">
                  <a:solidFill>
                    <a:srgbClr val="006260"/>
                  </a:solidFill>
                  <a:latin typeface="FranklinGothDemiCTT" pitchFamily="2" charset="0"/>
                </a:rPr>
                <a:t>ПРОТЯЖЕННОСТЬ ГРАНИЦЫ:</a:t>
              </a:r>
            </a:p>
          </p:txBody>
        </p:sp>
        <p:sp>
          <p:nvSpPr>
            <p:cNvPr id="31775" name="Rectangle 7"/>
            <p:cNvSpPr>
              <a:spLocks noChangeArrowheads="1"/>
            </p:cNvSpPr>
            <p:nvPr/>
          </p:nvSpPr>
          <p:spPr bwMode="auto">
            <a:xfrm>
              <a:off x="3062" y="2024"/>
              <a:ext cx="2540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 smtClean="0">
                  <a:solidFill>
                    <a:srgbClr val="006260"/>
                  </a:solidFill>
                  <a:latin typeface="Arial" charset="0"/>
                </a:rPr>
                <a:t>с</a:t>
              </a:r>
              <a:r>
                <a:rPr lang="ru-RU" sz="1600" dirty="0" smtClean="0">
                  <a:solidFill>
                    <a:schemeClr val="accent2"/>
                  </a:solidFill>
                  <a:latin typeface="Franklin Gothic Book" pitchFamily="34" charset="0"/>
                </a:rPr>
                <a:t> </a:t>
              </a:r>
              <a:r>
                <a:rPr lang="ru-RU" sz="1600" dirty="0" smtClean="0">
                  <a:solidFill>
                    <a:srgbClr val="006260"/>
                  </a:solidFill>
                  <a:latin typeface="Arial" charset="0"/>
                </a:rPr>
                <a:t>Белоруссией </a:t>
              </a:r>
              <a:r>
                <a:rPr lang="ru-RU" sz="1600" dirty="0">
                  <a:solidFill>
                    <a:srgbClr val="006260"/>
                  </a:solidFill>
                  <a:latin typeface="Arial" charset="0"/>
                </a:rPr>
                <a:t>. . . . . . . . . .. .. . 305 км</a:t>
              </a:r>
            </a:p>
            <a:p>
              <a:r>
                <a:rPr lang="ru-RU" sz="1600" dirty="0">
                  <a:solidFill>
                    <a:srgbClr val="006260"/>
                  </a:solidFill>
                  <a:latin typeface="Arial" charset="0"/>
                </a:rPr>
                <a:t>с Эстонией . . . . . . . . . . . .  . . . 270 км</a:t>
              </a:r>
            </a:p>
            <a:p>
              <a:r>
                <a:rPr lang="ru-RU" sz="1600" dirty="0">
                  <a:solidFill>
                    <a:srgbClr val="006260"/>
                  </a:solidFill>
                  <a:latin typeface="Arial" charset="0"/>
                </a:rPr>
                <a:t>с Латвией . . . . . . . . . . . . . . . . .214 км</a:t>
              </a:r>
            </a:p>
          </p:txBody>
        </p:sp>
      </p:grpSp>
      <p:grpSp>
        <p:nvGrpSpPr>
          <p:cNvPr id="31749" name="Group 8"/>
          <p:cNvGrpSpPr>
            <a:grpSpLocks/>
          </p:cNvGrpSpPr>
          <p:nvPr/>
        </p:nvGrpSpPr>
        <p:grpSpPr bwMode="auto">
          <a:xfrm>
            <a:off x="3421063" y="1246188"/>
            <a:ext cx="5832475" cy="1395412"/>
            <a:chOff x="2018" y="845"/>
            <a:chExt cx="3674" cy="879"/>
          </a:xfrm>
        </p:grpSpPr>
        <p:sp>
          <p:nvSpPr>
            <p:cNvPr id="31771" name="Rectangle 9"/>
            <p:cNvSpPr>
              <a:spLocks noChangeArrowheads="1"/>
            </p:cNvSpPr>
            <p:nvPr/>
          </p:nvSpPr>
          <p:spPr bwMode="auto">
            <a:xfrm>
              <a:off x="2018" y="845"/>
              <a:ext cx="3651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</a:endParaRPr>
            </a:p>
          </p:txBody>
        </p:sp>
        <p:sp>
          <p:nvSpPr>
            <p:cNvPr id="31772" name="Rectangle 10"/>
            <p:cNvSpPr>
              <a:spLocks noChangeArrowheads="1"/>
            </p:cNvSpPr>
            <p:nvPr/>
          </p:nvSpPr>
          <p:spPr bwMode="auto">
            <a:xfrm>
              <a:off x="3061" y="896"/>
              <a:ext cx="2631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>
                  <a:solidFill>
                    <a:srgbClr val="006260"/>
                  </a:solidFill>
                  <a:latin typeface="Arial" charset="0"/>
                </a:rPr>
                <a:t>Псковская область – один из двух субъектов Российской Федерации, который граничит одновременно с тремя иностранными государствами </a:t>
              </a:r>
            </a:p>
            <a:p>
              <a:r>
                <a:rPr lang="ru-RU" sz="1600">
                  <a:solidFill>
                    <a:srgbClr val="006260"/>
                  </a:solidFill>
                  <a:latin typeface="Arial" charset="0"/>
                </a:rPr>
                <a:t>(второй – Республика Алтай).</a:t>
              </a:r>
            </a:p>
          </p:txBody>
        </p:sp>
      </p:grpSp>
      <p:grpSp>
        <p:nvGrpSpPr>
          <p:cNvPr id="31750" name="Group 11"/>
          <p:cNvGrpSpPr>
            <a:grpSpLocks/>
          </p:cNvGrpSpPr>
          <p:nvPr/>
        </p:nvGrpSpPr>
        <p:grpSpPr bwMode="auto">
          <a:xfrm>
            <a:off x="863600" y="4262438"/>
            <a:ext cx="8821738" cy="1830387"/>
            <a:chOff x="407" y="2745"/>
            <a:chExt cx="5557" cy="1153"/>
          </a:xfrm>
        </p:grpSpPr>
        <p:sp>
          <p:nvSpPr>
            <p:cNvPr id="31767" name="Rectangle 12"/>
            <p:cNvSpPr>
              <a:spLocks noChangeArrowheads="1"/>
            </p:cNvSpPr>
            <p:nvPr/>
          </p:nvSpPr>
          <p:spPr bwMode="auto">
            <a:xfrm>
              <a:off x="407" y="2750"/>
              <a:ext cx="5262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</a:endParaRPr>
            </a:p>
          </p:txBody>
        </p:sp>
        <p:sp>
          <p:nvSpPr>
            <p:cNvPr id="31768" name="Rectangle 13"/>
            <p:cNvSpPr>
              <a:spLocks noChangeArrowheads="1"/>
            </p:cNvSpPr>
            <p:nvPr/>
          </p:nvSpPr>
          <p:spPr bwMode="auto">
            <a:xfrm>
              <a:off x="3069" y="2745"/>
              <a:ext cx="22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u="sng">
                  <a:solidFill>
                    <a:srgbClr val="006666"/>
                  </a:solidFill>
                  <a:latin typeface="FranklinGothDemiCTT" pitchFamily="2" charset="0"/>
                </a:rPr>
                <a:t>РАССТОЯНИЕ ОТ ПСКОВА:</a:t>
              </a:r>
            </a:p>
          </p:txBody>
        </p:sp>
        <p:sp>
          <p:nvSpPr>
            <p:cNvPr id="31769" name="Rectangle 14"/>
            <p:cNvSpPr>
              <a:spLocks noChangeArrowheads="1"/>
            </p:cNvSpPr>
            <p:nvPr/>
          </p:nvSpPr>
          <p:spPr bwMode="auto">
            <a:xfrm>
              <a:off x="681" y="3114"/>
              <a:ext cx="2335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1500">
                <a:solidFill>
                  <a:srgbClr val="005A58"/>
                </a:solidFill>
                <a:latin typeface="Arial" charset="0"/>
              </a:endParaRPr>
            </a:p>
          </p:txBody>
        </p:sp>
        <p:sp>
          <p:nvSpPr>
            <p:cNvPr id="31770" name="Text Box 15"/>
            <p:cNvSpPr txBox="1">
              <a:spLocks noChangeArrowheads="1"/>
            </p:cNvSpPr>
            <p:nvPr/>
          </p:nvSpPr>
          <p:spPr bwMode="auto">
            <a:xfrm>
              <a:off x="3152" y="2976"/>
              <a:ext cx="2812" cy="92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500">
                  <a:solidFill>
                    <a:srgbClr val="005A58"/>
                  </a:solidFill>
                  <a:latin typeface="Arial" charset="0"/>
                </a:rPr>
                <a:t>до Москвы ……... . . .  . .. . . . . . 689  км</a:t>
              </a:r>
            </a:p>
            <a:p>
              <a:r>
                <a:rPr lang="ru-RU" sz="1500">
                  <a:solidFill>
                    <a:srgbClr val="005A58"/>
                  </a:solidFill>
                  <a:latin typeface="Arial" charset="0"/>
                </a:rPr>
                <a:t>до Санкт-Петербурга . . .  . .. . .280 км</a:t>
              </a:r>
            </a:p>
            <a:p>
              <a:r>
                <a:rPr lang="ru-RU" sz="1500">
                  <a:solidFill>
                    <a:srgbClr val="005A58"/>
                  </a:solidFill>
                  <a:latin typeface="Arial" charset="0"/>
                </a:rPr>
                <a:t>до В.Новгорода  ...  . . . . . . . . . 240 км</a:t>
              </a:r>
            </a:p>
            <a:p>
              <a:r>
                <a:rPr lang="ru-RU" sz="1500">
                  <a:solidFill>
                    <a:srgbClr val="005A58"/>
                  </a:solidFill>
                  <a:latin typeface="Arial" charset="0"/>
                </a:rPr>
                <a:t>до Берлина . . . .. ….. . . . . . . . .1200 км</a:t>
              </a:r>
            </a:p>
            <a:p>
              <a:r>
                <a:rPr lang="ru-RU" sz="1500">
                  <a:solidFill>
                    <a:srgbClr val="005A58"/>
                  </a:solidFill>
                  <a:latin typeface="Arial" charset="0"/>
                </a:rPr>
                <a:t>до Хельсинки . . . . ... . . . . . . . . 700 км</a:t>
              </a:r>
            </a:p>
            <a:p>
              <a:endParaRPr lang="ru-RU" sz="1500">
                <a:solidFill>
                  <a:srgbClr val="005A58"/>
                </a:solidFill>
                <a:latin typeface="Arial" charset="0"/>
              </a:endParaRPr>
            </a:p>
          </p:txBody>
        </p:sp>
      </p:grpSp>
      <p:grpSp>
        <p:nvGrpSpPr>
          <p:cNvPr id="31751" name="Group 16"/>
          <p:cNvGrpSpPr>
            <a:grpSpLocks/>
          </p:cNvGrpSpPr>
          <p:nvPr/>
        </p:nvGrpSpPr>
        <p:grpSpPr bwMode="auto">
          <a:xfrm>
            <a:off x="363538" y="1173163"/>
            <a:ext cx="4425950" cy="3673475"/>
            <a:chOff x="113" y="-18"/>
            <a:chExt cx="2788" cy="2314"/>
          </a:xfrm>
        </p:grpSpPr>
        <p:sp>
          <p:nvSpPr>
            <p:cNvPr id="31755" name="Rectangle 17"/>
            <p:cNvSpPr>
              <a:spLocks noChangeArrowheads="1"/>
            </p:cNvSpPr>
            <p:nvPr/>
          </p:nvSpPr>
          <p:spPr bwMode="auto">
            <a:xfrm>
              <a:off x="271" y="-18"/>
              <a:ext cx="2630" cy="2314"/>
            </a:xfrm>
            <a:prstGeom prst="rect">
              <a:avLst/>
            </a:prstGeom>
            <a:gradFill rotWithShape="1">
              <a:gsLst>
                <a:gs pos="0">
                  <a:srgbClr val="E1FFFF">
                    <a:alpha val="998"/>
                  </a:srgbClr>
                </a:gs>
                <a:gs pos="100000">
                  <a:srgbClr val="00918E">
                    <a:alpha val="60001"/>
                  </a:srgb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latin typeface="Arial" charset="0"/>
              </a:endParaRPr>
            </a:p>
          </p:txBody>
        </p:sp>
        <p:grpSp>
          <p:nvGrpSpPr>
            <p:cNvPr id="31756" name="Group 18"/>
            <p:cNvGrpSpPr>
              <a:grpSpLocks/>
            </p:cNvGrpSpPr>
            <p:nvPr/>
          </p:nvGrpSpPr>
          <p:grpSpPr bwMode="auto">
            <a:xfrm>
              <a:off x="113" y="0"/>
              <a:ext cx="2630" cy="2132"/>
              <a:chOff x="47" y="618"/>
              <a:chExt cx="2630" cy="2132"/>
            </a:xfrm>
          </p:grpSpPr>
          <p:pic>
            <p:nvPicPr>
              <p:cNvPr id="31757" name="Picture 19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42000" contrast="-18000"/>
              </a:blip>
              <a:srcRect l="5746" t="-44" r="5289" b="5370"/>
              <a:stretch>
                <a:fillRect/>
              </a:stretch>
            </p:blipFill>
            <p:spPr bwMode="auto">
              <a:xfrm>
                <a:off x="47" y="618"/>
                <a:ext cx="2630" cy="2132"/>
              </a:xfrm>
              <a:prstGeom prst="rect">
                <a:avLst/>
              </a:prstGeom>
              <a:noFill/>
              <a:ln w="57150" cmpd="thinThick" algn="ctr">
                <a:solidFill>
                  <a:srgbClr val="009999"/>
                </a:solidFill>
                <a:miter lim="800000"/>
                <a:headEnd/>
                <a:tailEnd/>
              </a:ln>
            </p:spPr>
          </p:pic>
          <p:sp>
            <p:nvSpPr>
              <p:cNvPr id="31758" name="Text Box 20"/>
              <p:cNvSpPr txBox="1">
                <a:spLocks noChangeArrowheads="1"/>
              </p:cNvSpPr>
              <p:nvPr/>
            </p:nvSpPr>
            <p:spPr bwMode="auto">
              <a:xfrm>
                <a:off x="1862" y="1480"/>
                <a:ext cx="493" cy="136"/>
              </a:xfrm>
              <a:prstGeom prst="rect">
                <a:avLst/>
              </a:prstGeom>
              <a:noFill/>
              <a:ln w="57150" cmpd="thinThick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50000"/>
                  </a:spcBef>
                </a:pPr>
                <a:r>
                  <a:rPr lang="ru-RU" sz="1000" b="1">
                    <a:latin typeface="Arial" charset="0"/>
                  </a:rPr>
                  <a:t>Псков</a:t>
                </a:r>
              </a:p>
            </p:txBody>
          </p:sp>
          <p:sp>
            <p:nvSpPr>
              <p:cNvPr id="31759" name="Freeform 21"/>
              <p:cNvSpPr>
                <a:spLocks/>
              </p:cNvSpPr>
              <p:nvPr/>
            </p:nvSpPr>
            <p:spPr bwMode="auto">
              <a:xfrm>
                <a:off x="1365" y="1312"/>
                <a:ext cx="496" cy="724"/>
              </a:xfrm>
              <a:custGeom>
                <a:avLst/>
                <a:gdLst>
                  <a:gd name="T0" fmla="*/ 496 w 496"/>
                  <a:gd name="T1" fmla="*/ 0 h 724"/>
                  <a:gd name="T2" fmla="*/ 0 w 496"/>
                  <a:gd name="T3" fmla="*/ 724 h 724"/>
                  <a:gd name="T4" fmla="*/ 0 60000 65536"/>
                  <a:gd name="T5" fmla="*/ 0 60000 65536"/>
                  <a:gd name="T6" fmla="*/ 0 w 496"/>
                  <a:gd name="T7" fmla="*/ 0 h 724"/>
                  <a:gd name="T8" fmla="*/ 496 w 496"/>
                  <a:gd name="T9" fmla="*/ 724 h 7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96" h="724">
                    <a:moveTo>
                      <a:pt x="496" y="0"/>
                    </a:moveTo>
                    <a:lnTo>
                      <a:pt x="0" y="724"/>
                    </a:lnTo>
                  </a:path>
                </a:pathLst>
              </a:custGeom>
              <a:noFill/>
              <a:ln w="22225">
                <a:solidFill>
                  <a:srgbClr val="005A58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0" name="Freeform 22"/>
              <p:cNvSpPr>
                <a:spLocks/>
              </p:cNvSpPr>
              <p:nvPr/>
            </p:nvSpPr>
            <p:spPr bwMode="auto">
              <a:xfrm>
                <a:off x="1862" y="1298"/>
                <a:ext cx="596" cy="312"/>
              </a:xfrm>
              <a:custGeom>
                <a:avLst/>
                <a:gdLst>
                  <a:gd name="T0" fmla="*/ 0 w 596"/>
                  <a:gd name="T1" fmla="*/ 0 h 312"/>
                  <a:gd name="T2" fmla="*/ 596 w 596"/>
                  <a:gd name="T3" fmla="*/ 312 h 312"/>
                  <a:gd name="T4" fmla="*/ 0 60000 65536"/>
                  <a:gd name="T5" fmla="*/ 0 60000 65536"/>
                  <a:gd name="T6" fmla="*/ 0 w 596"/>
                  <a:gd name="T7" fmla="*/ 0 h 312"/>
                  <a:gd name="T8" fmla="*/ 596 w 596"/>
                  <a:gd name="T9" fmla="*/ 312 h 3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96" h="312">
                    <a:moveTo>
                      <a:pt x="0" y="0"/>
                    </a:moveTo>
                    <a:lnTo>
                      <a:pt x="596" y="312"/>
                    </a:lnTo>
                  </a:path>
                </a:pathLst>
              </a:custGeom>
              <a:noFill/>
              <a:ln w="22225">
                <a:solidFill>
                  <a:srgbClr val="005A58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1" name="Freeform 23"/>
              <p:cNvSpPr>
                <a:spLocks/>
              </p:cNvSpPr>
              <p:nvPr/>
            </p:nvSpPr>
            <p:spPr bwMode="auto">
              <a:xfrm>
                <a:off x="1621" y="952"/>
                <a:ext cx="241" cy="347"/>
              </a:xfrm>
              <a:custGeom>
                <a:avLst/>
                <a:gdLst>
                  <a:gd name="T0" fmla="*/ 241 w 241"/>
                  <a:gd name="T1" fmla="*/ 347 h 347"/>
                  <a:gd name="T2" fmla="*/ 0 w 241"/>
                  <a:gd name="T3" fmla="*/ 0 h 347"/>
                  <a:gd name="T4" fmla="*/ 0 60000 65536"/>
                  <a:gd name="T5" fmla="*/ 0 60000 65536"/>
                  <a:gd name="T6" fmla="*/ 0 w 241"/>
                  <a:gd name="T7" fmla="*/ 0 h 347"/>
                  <a:gd name="T8" fmla="*/ 241 w 241"/>
                  <a:gd name="T9" fmla="*/ 347 h 34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1" h="347">
                    <a:moveTo>
                      <a:pt x="241" y="347"/>
                    </a:moveTo>
                    <a:lnTo>
                      <a:pt x="0" y="0"/>
                    </a:lnTo>
                  </a:path>
                </a:pathLst>
              </a:custGeom>
              <a:noFill/>
              <a:ln w="22225">
                <a:solidFill>
                  <a:srgbClr val="005A58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2" name="Freeform 24"/>
              <p:cNvSpPr>
                <a:spLocks/>
              </p:cNvSpPr>
              <p:nvPr/>
            </p:nvSpPr>
            <p:spPr bwMode="auto">
              <a:xfrm>
                <a:off x="861" y="1300"/>
                <a:ext cx="996" cy="688"/>
              </a:xfrm>
              <a:custGeom>
                <a:avLst/>
                <a:gdLst>
                  <a:gd name="T0" fmla="*/ 996 w 996"/>
                  <a:gd name="T1" fmla="*/ 0 h 688"/>
                  <a:gd name="T2" fmla="*/ 0 w 996"/>
                  <a:gd name="T3" fmla="*/ 688 h 688"/>
                  <a:gd name="T4" fmla="*/ 0 60000 65536"/>
                  <a:gd name="T5" fmla="*/ 0 60000 65536"/>
                  <a:gd name="T6" fmla="*/ 0 w 996"/>
                  <a:gd name="T7" fmla="*/ 0 h 688"/>
                  <a:gd name="T8" fmla="*/ 996 w 996"/>
                  <a:gd name="T9" fmla="*/ 688 h 68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96" h="688">
                    <a:moveTo>
                      <a:pt x="996" y="0"/>
                    </a:moveTo>
                    <a:lnTo>
                      <a:pt x="0" y="688"/>
                    </a:lnTo>
                  </a:path>
                </a:pathLst>
              </a:custGeom>
              <a:noFill/>
              <a:ln w="22225">
                <a:solidFill>
                  <a:srgbClr val="005A58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3" name="Freeform 25"/>
              <p:cNvSpPr>
                <a:spLocks/>
              </p:cNvSpPr>
              <p:nvPr/>
            </p:nvSpPr>
            <p:spPr bwMode="auto">
              <a:xfrm>
                <a:off x="1149" y="1096"/>
                <a:ext cx="716" cy="216"/>
              </a:xfrm>
              <a:custGeom>
                <a:avLst/>
                <a:gdLst>
                  <a:gd name="T0" fmla="*/ 0 w 716"/>
                  <a:gd name="T1" fmla="*/ 0 h 216"/>
                  <a:gd name="T2" fmla="*/ 716 w 716"/>
                  <a:gd name="T3" fmla="*/ 216 h 216"/>
                  <a:gd name="T4" fmla="*/ 0 60000 65536"/>
                  <a:gd name="T5" fmla="*/ 0 60000 65536"/>
                  <a:gd name="T6" fmla="*/ 0 w 716"/>
                  <a:gd name="T7" fmla="*/ 0 h 216"/>
                  <a:gd name="T8" fmla="*/ 716 w 716"/>
                  <a:gd name="T9" fmla="*/ 216 h 2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16" h="216">
                    <a:moveTo>
                      <a:pt x="0" y="0"/>
                    </a:moveTo>
                    <a:lnTo>
                      <a:pt x="716" y="216"/>
                    </a:lnTo>
                  </a:path>
                </a:pathLst>
              </a:custGeom>
              <a:noFill/>
              <a:ln w="22225">
                <a:solidFill>
                  <a:srgbClr val="005A58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4" name="Freeform 26"/>
              <p:cNvSpPr>
                <a:spLocks/>
              </p:cNvSpPr>
              <p:nvPr/>
            </p:nvSpPr>
            <p:spPr bwMode="auto">
              <a:xfrm>
                <a:off x="1601" y="1096"/>
                <a:ext cx="241" cy="195"/>
              </a:xfrm>
              <a:custGeom>
                <a:avLst/>
                <a:gdLst>
                  <a:gd name="T0" fmla="*/ 241 w 241"/>
                  <a:gd name="T1" fmla="*/ 195 h 195"/>
                  <a:gd name="T2" fmla="*/ 0 w 241"/>
                  <a:gd name="T3" fmla="*/ 0 h 195"/>
                  <a:gd name="T4" fmla="*/ 0 60000 65536"/>
                  <a:gd name="T5" fmla="*/ 0 60000 65536"/>
                  <a:gd name="T6" fmla="*/ 0 w 241"/>
                  <a:gd name="T7" fmla="*/ 0 h 195"/>
                  <a:gd name="T8" fmla="*/ 241 w 241"/>
                  <a:gd name="T9" fmla="*/ 195 h 19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1" h="195">
                    <a:moveTo>
                      <a:pt x="241" y="195"/>
                    </a:moveTo>
                    <a:lnTo>
                      <a:pt x="0" y="0"/>
                    </a:lnTo>
                  </a:path>
                </a:pathLst>
              </a:custGeom>
              <a:noFill/>
              <a:ln w="22225">
                <a:solidFill>
                  <a:srgbClr val="005A58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5" name="Freeform 27"/>
              <p:cNvSpPr>
                <a:spLocks/>
              </p:cNvSpPr>
              <p:nvPr/>
            </p:nvSpPr>
            <p:spPr bwMode="auto">
              <a:xfrm>
                <a:off x="1641" y="1308"/>
                <a:ext cx="216" cy="432"/>
              </a:xfrm>
              <a:custGeom>
                <a:avLst/>
                <a:gdLst>
                  <a:gd name="T0" fmla="*/ 216 w 216"/>
                  <a:gd name="T1" fmla="*/ 0 h 432"/>
                  <a:gd name="T2" fmla="*/ 0 w 216"/>
                  <a:gd name="T3" fmla="*/ 432 h 432"/>
                  <a:gd name="T4" fmla="*/ 0 60000 65536"/>
                  <a:gd name="T5" fmla="*/ 0 60000 65536"/>
                  <a:gd name="T6" fmla="*/ 0 w 216"/>
                  <a:gd name="T7" fmla="*/ 0 h 432"/>
                  <a:gd name="T8" fmla="*/ 216 w 216"/>
                  <a:gd name="T9" fmla="*/ 432 h 43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6" h="432">
                    <a:moveTo>
                      <a:pt x="216" y="0"/>
                    </a:moveTo>
                    <a:lnTo>
                      <a:pt x="0" y="432"/>
                    </a:lnTo>
                  </a:path>
                </a:pathLst>
              </a:custGeom>
              <a:noFill/>
              <a:ln w="22225">
                <a:solidFill>
                  <a:srgbClr val="005A58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6" name="Freeform 28"/>
              <p:cNvSpPr>
                <a:spLocks/>
              </p:cNvSpPr>
              <p:nvPr/>
            </p:nvSpPr>
            <p:spPr bwMode="auto">
              <a:xfrm>
                <a:off x="1797" y="1308"/>
                <a:ext cx="64" cy="524"/>
              </a:xfrm>
              <a:custGeom>
                <a:avLst/>
                <a:gdLst>
                  <a:gd name="T0" fmla="*/ 64 w 64"/>
                  <a:gd name="T1" fmla="*/ 284 h 524"/>
                  <a:gd name="T2" fmla="*/ 60 w 64"/>
                  <a:gd name="T3" fmla="*/ 0 h 524"/>
                  <a:gd name="T4" fmla="*/ 0 w 64"/>
                  <a:gd name="T5" fmla="*/ 524 h 524"/>
                  <a:gd name="T6" fmla="*/ 0 60000 65536"/>
                  <a:gd name="T7" fmla="*/ 0 60000 65536"/>
                  <a:gd name="T8" fmla="*/ 0 60000 65536"/>
                  <a:gd name="T9" fmla="*/ 0 w 64"/>
                  <a:gd name="T10" fmla="*/ 0 h 524"/>
                  <a:gd name="T11" fmla="*/ 64 w 64"/>
                  <a:gd name="T12" fmla="*/ 524 h 5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4" h="524">
                    <a:moveTo>
                      <a:pt x="64" y="284"/>
                    </a:moveTo>
                    <a:lnTo>
                      <a:pt x="60" y="0"/>
                    </a:lnTo>
                    <a:lnTo>
                      <a:pt x="0" y="524"/>
                    </a:lnTo>
                  </a:path>
                </a:pathLst>
              </a:custGeom>
              <a:noFill/>
              <a:ln w="22225">
                <a:solidFill>
                  <a:srgbClr val="005A58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1752" name="Text Box 33"/>
          <p:cNvSpPr txBox="1">
            <a:spLocks noChangeArrowheads="1"/>
          </p:cNvSpPr>
          <p:nvPr/>
        </p:nvSpPr>
        <p:spPr bwMode="auto">
          <a:xfrm>
            <a:off x="519113" y="5129213"/>
            <a:ext cx="3568700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solidFill>
                  <a:srgbClr val="005A58"/>
                </a:solidFill>
                <a:latin typeface="Arial" charset="0"/>
              </a:rPr>
              <a:t>до Риги . . . . . . . . . . . . . .  . .  270 км</a:t>
            </a:r>
          </a:p>
          <a:p>
            <a:r>
              <a:rPr lang="ru-RU" sz="1600">
                <a:solidFill>
                  <a:srgbClr val="005A58"/>
                </a:solidFill>
                <a:latin typeface="Arial" charset="0"/>
              </a:rPr>
              <a:t>до Таллинна . . . .  . . . . . . . . 350  км</a:t>
            </a:r>
          </a:p>
          <a:p>
            <a:r>
              <a:rPr lang="ru-RU" sz="1600">
                <a:solidFill>
                  <a:srgbClr val="005A58"/>
                </a:solidFill>
                <a:latin typeface="Arial" charset="0"/>
              </a:rPr>
              <a:t>до Вильнюса . . . .. . . . . . . . . 400 км</a:t>
            </a:r>
          </a:p>
          <a:p>
            <a:r>
              <a:rPr lang="ru-RU" sz="1600">
                <a:solidFill>
                  <a:srgbClr val="005A58"/>
                </a:solidFill>
                <a:latin typeface="Arial" charset="0"/>
              </a:rPr>
              <a:t>до Минска . . . . . .  . . . .  . . . .480  км</a:t>
            </a:r>
          </a:p>
          <a:p>
            <a:endParaRPr lang="ru-RU"/>
          </a:p>
        </p:txBody>
      </p:sp>
      <p:pic>
        <p:nvPicPr>
          <p:cNvPr id="3175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6257925"/>
            <a:ext cx="54340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38" descr="ger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8138" y="115888"/>
            <a:ext cx="935037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WordArt 62"/>
          <p:cNvSpPr>
            <a:spLocks noChangeArrowheads="1" noChangeShapeType="1" noTextEdit="1"/>
          </p:cNvSpPr>
          <p:nvPr/>
        </p:nvSpPr>
        <p:spPr bwMode="auto">
          <a:xfrm>
            <a:off x="2123728" y="44624"/>
            <a:ext cx="5759450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Псковская область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сегодня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A285B79F-1B5F-44C7-8F30-82BE3BAB542D}" type="slidenum">
              <a:rPr lang="uk-UA" sz="1200">
                <a:solidFill>
                  <a:srgbClr val="898989"/>
                </a:solidFill>
              </a:rPr>
              <a:pPr algn="r"/>
              <a:t>20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86020" name="Picture 38" descr="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c.pics.livejournal.com/pro_nauky/74860364/15203/15203_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836712"/>
            <a:ext cx="1923628" cy="128241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51520" y="1844824"/>
            <a:ext cx="8496944" cy="500136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dirty="0">
                <a:solidFill>
                  <a:srgbClr val="000000"/>
                </a:solidFill>
                <a:latin typeface="Segoe UI" pitchFamily="34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СРО </a:t>
            </a:r>
            <a:r>
              <a:rPr lang="ru-RU" sz="1600" dirty="0" smtClean="0">
                <a:solidFill>
                  <a:srgbClr val="000000"/>
                </a:solidFill>
                <a:latin typeface="Segoe UI" pitchFamily="34" charset="0"/>
              </a:rPr>
              <a:t>анализировать проблемы КИ </a:t>
            </a: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и выходить с предложениями к руководству КП по проведению совместных мероприятий (семинаров, лекций, рабочих встреч) по интересующим КИ направлениям и вопросам.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В связи с отсутствием в небольших регионах (Псковская область) СРО, назначить ответственных лиц за взаимодействие с КП региона. </a:t>
            </a:r>
            <a:r>
              <a:rPr lang="ru-RU" sz="1600" dirty="0" smtClean="0">
                <a:solidFill>
                  <a:srgbClr val="000000"/>
                </a:solidFill>
                <a:latin typeface="Segoe UI" pitchFamily="34" charset="0"/>
              </a:rPr>
              <a:t>Одновременно назначать ответственных лиц </a:t>
            </a: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в КП. Проводить встречи между ответственными лицами не реже 1 раза в квартал, для определения направлений взаимодействия и проведения </a:t>
            </a:r>
            <a:r>
              <a:rPr lang="ru-RU" sz="1600" dirty="0" smtClean="0">
                <a:solidFill>
                  <a:srgbClr val="000000"/>
                </a:solidFill>
                <a:latin typeface="Segoe UI" pitchFamily="34" charset="0"/>
              </a:rPr>
              <a:t>практических </a:t>
            </a: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мероприятий.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 СРО вести Рейтинг КИ по своим критериям (стажировки, экзамены, участие в деятельности СРО, экспертизы документов и т.д.) и доводить </a:t>
            </a:r>
            <a:r>
              <a:rPr lang="ru-RU" sz="1600" dirty="0" smtClean="0">
                <a:solidFill>
                  <a:srgbClr val="000000"/>
                </a:solidFill>
                <a:latin typeface="Segoe UI" pitchFamily="34" charset="0"/>
              </a:rPr>
              <a:t>результаты Рейтинга </a:t>
            </a: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до сведения </a:t>
            </a:r>
            <a:r>
              <a:rPr lang="ru-RU" sz="1600" dirty="0" smtClean="0">
                <a:solidFill>
                  <a:srgbClr val="000000"/>
                </a:solidFill>
                <a:latin typeface="Segoe UI" pitchFamily="34" charset="0"/>
              </a:rPr>
              <a:t>КП регионов.</a:t>
            </a:r>
            <a:endParaRPr lang="ru-RU" sz="1600" dirty="0">
              <a:solidFill>
                <a:srgbClr val="000000"/>
              </a:solidFill>
              <a:latin typeface="Segoe UI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 Продвигать идею активного использования электронных сервисов </a:t>
            </a:r>
            <a:r>
              <a:rPr lang="ru-RU" sz="1600" dirty="0" err="1">
                <a:solidFill>
                  <a:srgbClr val="000000"/>
                </a:solidFill>
                <a:latin typeface="Segoe UI" pitchFamily="34" charset="0"/>
              </a:rPr>
              <a:t>Росреестра</a:t>
            </a: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 (Личный кабинет КИ, подача документов в </a:t>
            </a:r>
            <a:r>
              <a:rPr lang="ru-RU" sz="1600" dirty="0" err="1" smtClean="0">
                <a:solidFill>
                  <a:srgbClr val="000000"/>
                </a:solidFill>
                <a:latin typeface="Segoe UI" pitchFamily="34" charset="0"/>
              </a:rPr>
              <a:t>эл.виде</a:t>
            </a:r>
            <a:r>
              <a:rPr lang="ru-RU" sz="1600" dirty="0" smtClean="0">
                <a:solidFill>
                  <a:srgbClr val="000000"/>
                </a:solidFill>
                <a:latin typeface="Segoe UI" pitchFamily="34" charset="0"/>
              </a:rPr>
              <a:t> и т.д.).</a:t>
            </a:r>
            <a:endParaRPr lang="ru-RU" sz="1600" dirty="0">
              <a:solidFill>
                <a:srgbClr val="000000"/>
              </a:solidFill>
              <a:latin typeface="Segoe UI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 Организовать электронную рассылку </a:t>
            </a:r>
            <a:r>
              <a:rPr lang="ru-RU" sz="1600" dirty="0" smtClean="0">
                <a:solidFill>
                  <a:srgbClr val="000000"/>
                </a:solidFill>
                <a:latin typeface="Segoe UI" pitchFamily="34" charset="0"/>
              </a:rPr>
              <a:t>по итогам деятельности СРО и </a:t>
            </a: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КИ на </a:t>
            </a:r>
            <a:r>
              <a:rPr lang="ru-RU" sz="1600" dirty="0" smtClean="0">
                <a:solidFill>
                  <a:srgbClr val="000000"/>
                </a:solidFill>
                <a:latin typeface="Segoe UI" pitchFamily="34" charset="0"/>
              </a:rPr>
              <a:t>территории конкретного </a:t>
            </a: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субъекта. Сегодня КП слабо осведомлены о текущей работе, успехах и проблемах в деятельности СРО.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4"/>
              </a:buBlip>
            </a:pPr>
            <a:r>
              <a:rPr lang="ru-RU" sz="1600" dirty="0">
                <a:solidFill>
                  <a:srgbClr val="000000"/>
                </a:solidFill>
                <a:latin typeface="Segoe UI" pitchFamily="34" charset="0"/>
              </a:rPr>
              <a:t> Организовывать и проводить конкурсы и соревнования по профессиональной деятельности КИ с приглашением специалистов КП.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9592" y="1124744"/>
            <a:ext cx="6481416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ВАЖНАЯ ЗАДАЧА!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Наладить эффективное взаимодействие  КП с СРО!</a:t>
            </a:r>
            <a:endParaRPr lang="ru-RU" b="1" dirty="0">
              <a:solidFill>
                <a:srgbClr val="FFFF00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3" name="WordArt 62"/>
          <p:cNvSpPr>
            <a:spLocks noChangeArrowheads="1" noChangeShapeType="1" noTextEdit="1"/>
          </p:cNvSpPr>
          <p:nvPr/>
        </p:nvSpPr>
        <p:spPr bwMode="auto">
          <a:xfrm>
            <a:off x="1979613" y="116632"/>
            <a:ext cx="6264275" cy="9361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Увеличение</a:t>
            </a:r>
          </a:p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эффективности взаимодействия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65DDD81-3F7C-49B5-A6FD-7A21BFF00390}" type="slidenum">
              <a:rPr lang="uk-UA" sz="1200">
                <a:solidFill>
                  <a:srgbClr val="898989"/>
                </a:solidFill>
              </a:rPr>
              <a:pPr algn="r"/>
              <a:t>21</a:t>
            </a:fld>
            <a:endParaRPr lang="uk-UA" sz="1200">
              <a:solidFill>
                <a:srgbClr val="898989"/>
              </a:solidFill>
            </a:endParaRPr>
          </a:p>
        </p:txBody>
      </p:sp>
      <p:sp>
        <p:nvSpPr>
          <p:cNvPr id="65541" name="WordArt 62"/>
          <p:cNvSpPr>
            <a:spLocks noChangeArrowheads="1" noChangeShapeType="1" noTextEdit="1"/>
          </p:cNvSpPr>
          <p:nvPr/>
        </p:nvSpPr>
        <p:spPr bwMode="auto">
          <a:xfrm>
            <a:off x="1979613" y="81756"/>
            <a:ext cx="6264275" cy="1042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Увеличение</a:t>
            </a:r>
          </a:p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эффективности взаимодействия</a:t>
            </a:r>
          </a:p>
        </p:txBody>
      </p:sp>
      <p:pic>
        <p:nvPicPr>
          <p:cNvPr id="88068" name="Picture 38" descr="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528" y="1373867"/>
            <a:ext cx="5400600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cs typeface="Arial" pitchFamily="34" charset="0"/>
              </a:rPr>
              <a:t>Необходимая помощь </a:t>
            </a:r>
            <a:endParaRPr lang="ru-RU" sz="2400" b="1" dirty="0" smtClean="0">
              <a:solidFill>
                <a:srgbClr val="FFFF00"/>
              </a:solidFill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Центрального аппарата </a:t>
            </a:r>
            <a:r>
              <a:rPr lang="ru-RU" sz="2400" b="1" dirty="0" err="1">
                <a:solidFill>
                  <a:srgbClr val="FFFF00"/>
                </a:solidFill>
                <a:cs typeface="Arial" pitchFamily="34" charset="0"/>
              </a:rPr>
              <a:t>Росреестра</a:t>
            </a:r>
            <a:endParaRPr lang="ru-RU" sz="2400" b="1" dirty="0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4521" y="2357206"/>
            <a:ext cx="6911975" cy="3884140"/>
          </a:xfrm>
          <a:prstGeom prst="rect">
            <a:avLst/>
          </a:prstGeom>
          <a:gradFill flip="none" rotWithShape="1">
            <a:gsLst>
              <a:gs pos="0">
                <a:srgbClr val="93B64E">
                  <a:tint val="66000"/>
                  <a:satMod val="160000"/>
                </a:srgbClr>
              </a:gs>
              <a:gs pos="50000">
                <a:srgbClr val="93B64E">
                  <a:tint val="44500"/>
                  <a:satMod val="160000"/>
                </a:srgbClr>
              </a:gs>
              <a:gs pos="100000">
                <a:srgbClr val="93B64E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171450" indent="-171450" algn="just">
              <a:lnSpc>
                <a:spcPct val="110000"/>
              </a:lnSpc>
              <a:buFontTx/>
              <a:buBlip>
                <a:blip r:embed="rId3"/>
              </a:buBlip>
            </a:pPr>
            <a:r>
              <a:rPr lang="ru-RU" sz="1600" b="1" dirty="0" smtClean="0">
                <a:solidFill>
                  <a:srgbClr val="000000"/>
                </a:solidFill>
                <a:latin typeface="Segoe UI" pitchFamily="34" charset="0"/>
                <a:cs typeface="Segoe UI" pitchFamily="34" charset="0"/>
              </a:rPr>
              <a:t>Законодательно обязать КИ осуществлять загрузку и проверку всех документов посредством сервиса «Личный кабинет кадастрового инженера»</a:t>
            </a:r>
            <a:r>
              <a:rPr lang="ru-RU" sz="1600" b="1" dirty="0" smtClean="0">
                <a:latin typeface="Segoe UI" pitchFamily="34" charset="0"/>
                <a:cs typeface="Segoe UI" pitchFamily="34" charset="0"/>
              </a:rPr>
              <a:t>.</a:t>
            </a:r>
            <a:r>
              <a:rPr lang="ru-RU" sz="1600" b="1" dirty="0" smtClean="0">
                <a:solidFill>
                  <a:srgbClr val="000000"/>
                </a:solidFill>
                <a:latin typeface="Segoe UI" pitchFamily="34" charset="0"/>
              </a:rPr>
              <a:t> 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3"/>
              </a:buBlip>
            </a:pPr>
            <a:r>
              <a:rPr lang="ru-RU" sz="1600" b="1" dirty="0" smtClean="0">
                <a:solidFill>
                  <a:srgbClr val="000000"/>
                </a:solidFill>
                <a:latin typeface="Segoe UI" pitchFamily="34" charset="0"/>
                <a:cs typeface="Segoe UI" pitchFamily="34" charset="0"/>
              </a:rPr>
              <a:t>Предоставлять </a:t>
            </a:r>
            <a:r>
              <a:rPr lang="ru-RU" sz="1600" b="1" dirty="0">
                <a:solidFill>
                  <a:srgbClr val="000000"/>
                </a:solidFill>
                <a:latin typeface="Segoe UI" pitchFamily="34" charset="0"/>
                <a:cs typeface="Segoe UI" pitchFamily="34" charset="0"/>
              </a:rPr>
              <a:t>территориальным органам статистику обращений КИ к сервису «Личный кабинет кадастрового инженера» и результатов проверки документов в разрезе «своего» региона</a:t>
            </a:r>
            <a:r>
              <a:rPr lang="ru-RU" sz="1600" b="1" dirty="0" smtClean="0">
                <a:solidFill>
                  <a:srgbClr val="000000"/>
                </a:solidFill>
                <a:latin typeface="Segoe UI" pitchFamily="34" charset="0"/>
                <a:cs typeface="Segoe UI" pitchFamily="34" charset="0"/>
              </a:rPr>
              <a:t>.</a:t>
            </a:r>
            <a:endParaRPr lang="ru-RU" sz="1600" b="1" dirty="0">
              <a:latin typeface="Segoe UI" pitchFamily="34" charset="0"/>
              <a:cs typeface="Segoe UI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3"/>
              </a:buBlip>
            </a:pPr>
            <a:r>
              <a:rPr lang="ru-RU" sz="1600" b="1" dirty="0">
                <a:latin typeface="Segoe UI" pitchFamily="34" charset="0"/>
                <a:cs typeface="Segoe UI" pitchFamily="34" charset="0"/>
              </a:rPr>
              <a:t> </a:t>
            </a:r>
            <a:r>
              <a:rPr lang="ru-RU" sz="1600" b="1" dirty="0" smtClean="0">
                <a:latin typeface="Segoe UI" pitchFamily="34" charset="0"/>
                <a:cs typeface="Segoe UI" pitchFamily="34" charset="0"/>
              </a:rPr>
              <a:t>Доводить до территориальных органов </a:t>
            </a:r>
            <a:r>
              <a:rPr lang="ru-RU" sz="1600" b="1" dirty="0" err="1" smtClean="0">
                <a:latin typeface="Segoe UI" pitchFamily="34" charset="0"/>
                <a:cs typeface="Segoe UI" pitchFamily="34" charset="0"/>
              </a:rPr>
              <a:t>Росреестра</a:t>
            </a:r>
            <a:r>
              <a:rPr lang="ru-RU" sz="1600" b="1" dirty="0" smtClean="0">
                <a:latin typeface="Segoe UI" pitchFamily="34" charset="0"/>
                <a:cs typeface="Segoe UI" pitchFamily="34" charset="0"/>
              </a:rPr>
              <a:t> </a:t>
            </a:r>
            <a:r>
              <a:rPr lang="ru-RU" sz="1600" b="1" dirty="0">
                <a:latin typeface="Segoe UI" pitchFamily="34" charset="0"/>
                <a:cs typeface="Segoe UI" pitchFamily="34" charset="0"/>
              </a:rPr>
              <a:t>информацию о </a:t>
            </a:r>
            <a:r>
              <a:rPr lang="ru-RU" sz="1600" b="1" dirty="0" smtClean="0">
                <a:latin typeface="Segoe UI" pitchFamily="34" charset="0"/>
                <a:cs typeface="Segoe UI" pitchFamily="34" charset="0"/>
              </a:rPr>
              <a:t>положительных </a:t>
            </a:r>
            <a:r>
              <a:rPr lang="ru-RU" sz="1600" b="1" dirty="0">
                <a:latin typeface="Segoe UI" pitchFamily="34" charset="0"/>
                <a:cs typeface="Segoe UI" pitchFamily="34" charset="0"/>
              </a:rPr>
              <a:t>практиках и методиках иных территориальных органов по взаимодействию с КИ.</a:t>
            </a:r>
          </a:p>
          <a:p>
            <a:pPr marL="171450" indent="-171450" algn="just">
              <a:lnSpc>
                <a:spcPct val="110000"/>
              </a:lnSpc>
              <a:buFontTx/>
              <a:buBlip>
                <a:blip r:embed="rId3"/>
              </a:buBlip>
            </a:pPr>
            <a:r>
              <a:rPr lang="ru-RU" sz="1600" b="1" dirty="0">
                <a:latin typeface="Segoe UI" pitchFamily="34" charset="0"/>
                <a:cs typeface="Segoe UI" pitchFamily="34" charset="0"/>
              </a:rPr>
              <a:t> Автоматизировать составление </a:t>
            </a:r>
            <a:r>
              <a:rPr lang="ru-RU" sz="1600" b="1" dirty="0" smtClean="0">
                <a:latin typeface="Segoe UI" pitchFamily="34" charset="0"/>
                <a:cs typeface="Segoe UI" pitchFamily="34" charset="0"/>
              </a:rPr>
              <a:t>«Рейтинга </a:t>
            </a:r>
            <a:r>
              <a:rPr lang="ru-RU" sz="1600" b="1" dirty="0">
                <a:latin typeface="Segoe UI" pitchFamily="34" charset="0"/>
                <a:cs typeface="Segoe UI" pitchFamily="34" charset="0"/>
              </a:rPr>
              <a:t>кадастровых инженеров» на сайте </a:t>
            </a:r>
            <a:r>
              <a:rPr lang="ru-RU" sz="1600" b="1" dirty="0" err="1">
                <a:latin typeface="Segoe UI" pitchFamily="34" charset="0"/>
                <a:cs typeface="Segoe UI" pitchFamily="34" charset="0"/>
              </a:rPr>
              <a:t>Росреестра</a:t>
            </a:r>
            <a:r>
              <a:rPr lang="ru-RU" sz="1600" b="1" dirty="0">
                <a:latin typeface="Segoe UI" pitchFamily="34" charset="0"/>
                <a:cs typeface="Segoe UI" pitchFamily="34" charset="0"/>
              </a:rPr>
              <a:t> в разрезе субъектов </a:t>
            </a:r>
            <a:r>
              <a:rPr lang="ru-RU" sz="1600" b="1" dirty="0" smtClean="0">
                <a:latin typeface="Segoe UI" pitchFamily="34" charset="0"/>
                <a:cs typeface="Segoe UI" pitchFamily="34" charset="0"/>
              </a:rPr>
              <a:t>РФ с возможностью доступа к этим сведениям территориальных органов.</a:t>
            </a:r>
            <a:endParaRPr lang="ru-RU" sz="1600" b="1" dirty="0"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52226" name="Picture 2" descr="http://to74.minjust.ru/sites/default/files/basetype/2012/12/obshchaya_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494" y="2924944"/>
            <a:ext cx="1830218" cy="15453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6E9C6A23-C94F-4622-A7E3-2EF6AD9591E8}" type="slidenum">
              <a:rPr lang="uk-UA" sz="1200">
                <a:solidFill>
                  <a:srgbClr val="898989"/>
                </a:solidFill>
              </a:rPr>
              <a:pPr algn="r"/>
              <a:t>22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87044" name="Picture 38" descr="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331640" y="1412776"/>
            <a:ext cx="4464496" cy="120032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Расширение 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  <a:cs typeface="Arial" pitchFamily="34" charset="0"/>
              </a:rPr>
              <a:t>собственной деятельности  кадастровой палаты</a:t>
            </a:r>
            <a:endParaRPr lang="ru-RU" sz="2400" b="1" dirty="0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747067"/>
            <a:ext cx="7056784" cy="385028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alpha val="9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 algn="just">
              <a:lnSpc>
                <a:spcPct val="110000"/>
              </a:lnSpc>
              <a:buFontTx/>
              <a:buBlip>
                <a:blip r:embed="rId3"/>
              </a:buBlip>
            </a:pPr>
            <a:r>
              <a:rPr lang="ru-RU" dirty="0">
                <a:solidFill>
                  <a:srgbClr val="000000"/>
                </a:solidFill>
                <a:latin typeface="Segoe UI" pitchFamily="34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Segoe UI" pitchFamily="34" charset="0"/>
              </a:rPr>
              <a:t>Наладить </a:t>
            </a:r>
            <a:r>
              <a:rPr lang="ru-RU" b="1" dirty="0">
                <a:solidFill>
                  <a:srgbClr val="000000"/>
                </a:solidFill>
                <a:latin typeface="Segoe UI" pitchFamily="34" charset="0"/>
              </a:rPr>
              <a:t>тесное взаимодействие с СРО</a:t>
            </a:r>
            <a:r>
              <a:rPr lang="ru-RU" b="1" dirty="0" smtClean="0">
                <a:solidFill>
                  <a:srgbClr val="000000"/>
                </a:solidFill>
                <a:latin typeface="Segoe UI" pitchFamily="34" charset="0"/>
              </a:rPr>
              <a:t>.</a:t>
            </a:r>
          </a:p>
          <a:p>
            <a:pPr marL="171450" indent="-171450" algn="just">
              <a:lnSpc>
                <a:spcPct val="110000"/>
              </a:lnSpc>
            </a:pPr>
            <a:endParaRPr lang="ru-RU" sz="800" b="1" dirty="0">
              <a:solidFill>
                <a:srgbClr val="000000"/>
              </a:solidFill>
              <a:latin typeface="Segoe UI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3"/>
              </a:buBlip>
            </a:pPr>
            <a:r>
              <a:rPr lang="ru-RU" b="1" dirty="0" smtClean="0">
                <a:solidFill>
                  <a:srgbClr val="000000"/>
                </a:solidFill>
                <a:latin typeface="Segoe UI" pitchFamily="34" charset="0"/>
              </a:rPr>
              <a:t> Организовывать </a:t>
            </a:r>
            <a:r>
              <a:rPr lang="ru-RU" b="1" dirty="0">
                <a:solidFill>
                  <a:srgbClr val="000000"/>
                </a:solidFill>
                <a:latin typeface="Segoe UI" pitchFamily="34" charset="0"/>
              </a:rPr>
              <a:t>проведение встреч и семинаров с КИ, расположенными на удалении от центральных офисов КП </a:t>
            </a:r>
            <a:r>
              <a:rPr lang="ru-RU" b="1" dirty="0" smtClean="0">
                <a:solidFill>
                  <a:srgbClr val="000000"/>
                </a:solidFill>
                <a:latin typeface="Segoe UI" pitchFamily="34" charset="0"/>
              </a:rPr>
              <a:t>посредством видеоконференцсвязи и </a:t>
            </a:r>
            <a:r>
              <a:rPr lang="ru-RU" b="1" dirty="0" err="1" smtClean="0">
                <a:solidFill>
                  <a:srgbClr val="000000"/>
                </a:solidFill>
                <a:latin typeface="Segoe UI" pitchFamily="34" charset="0"/>
              </a:rPr>
              <a:t>интернет-технологий</a:t>
            </a:r>
            <a:r>
              <a:rPr lang="ru-RU" b="1" dirty="0" smtClean="0">
                <a:solidFill>
                  <a:srgbClr val="000000"/>
                </a:solidFill>
                <a:latin typeface="Segoe UI" pitchFamily="34" charset="0"/>
              </a:rPr>
              <a:t>.</a:t>
            </a:r>
          </a:p>
          <a:p>
            <a:pPr marL="171450" indent="-171450" algn="just">
              <a:lnSpc>
                <a:spcPct val="110000"/>
              </a:lnSpc>
            </a:pPr>
            <a:endParaRPr lang="ru-RU" sz="800" b="1" dirty="0">
              <a:solidFill>
                <a:srgbClr val="000000"/>
              </a:solidFill>
              <a:latin typeface="Segoe UI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3"/>
              </a:buBlip>
            </a:pPr>
            <a:r>
              <a:rPr lang="ru-RU" b="1" dirty="0">
                <a:solidFill>
                  <a:srgbClr val="000000"/>
                </a:solidFill>
                <a:latin typeface="Segoe UI" pitchFamily="34" charset="0"/>
              </a:rPr>
              <a:t> Откликаться, </a:t>
            </a:r>
            <a:r>
              <a:rPr lang="ru-RU" b="1" dirty="0" smtClean="0">
                <a:solidFill>
                  <a:srgbClr val="000000"/>
                </a:solidFill>
                <a:latin typeface="Segoe UI" pitchFamily="34" charset="0"/>
              </a:rPr>
              <a:t>осуществлять содействие </a:t>
            </a:r>
            <a:r>
              <a:rPr lang="ru-RU" b="1" dirty="0">
                <a:solidFill>
                  <a:srgbClr val="000000"/>
                </a:solidFill>
                <a:latin typeface="Segoe UI" pitchFamily="34" charset="0"/>
              </a:rPr>
              <a:t>в организации  и принимать активное участие во всех  мероприятиях, которые предлагают осуществить КИ и СРО</a:t>
            </a:r>
            <a:r>
              <a:rPr lang="ru-RU" b="1" dirty="0" smtClean="0">
                <a:solidFill>
                  <a:srgbClr val="000000"/>
                </a:solidFill>
                <a:latin typeface="Segoe UI" pitchFamily="34" charset="0"/>
              </a:rPr>
              <a:t>.</a:t>
            </a:r>
          </a:p>
          <a:p>
            <a:pPr marL="171450" indent="-171450" algn="just">
              <a:lnSpc>
                <a:spcPct val="110000"/>
              </a:lnSpc>
            </a:pPr>
            <a:endParaRPr lang="ru-RU" sz="800" b="1" dirty="0">
              <a:solidFill>
                <a:srgbClr val="000000"/>
              </a:solidFill>
              <a:latin typeface="Segoe UI" pitchFamily="34" charset="0"/>
            </a:endParaRPr>
          </a:p>
          <a:p>
            <a:pPr marL="171450" indent="-171450" algn="just">
              <a:lnSpc>
                <a:spcPct val="110000"/>
              </a:lnSpc>
              <a:buFontTx/>
              <a:buBlip>
                <a:blip r:embed="rId3"/>
              </a:buBlip>
            </a:pPr>
            <a:r>
              <a:rPr lang="ru-RU" b="1" dirty="0">
                <a:solidFill>
                  <a:srgbClr val="000000"/>
                </a:solidFill>
                <a:latin typeface="Segoe UI" pitchFamily="34" charset="0"/>
              </a:rPr>
              <a:t> Делится и </a:t>
            </a:r>
            <a:r>
              <a:rPr lang="ru-RU" b="1" dirty="0" smtClean="0">
                <a:solidFill>
                  <a:srgbClr val="000000"/>
                </a:solidFill>
                <a:latin typeface="Segoe UI" pitchFamily="34" charset="0"/>
              </a:rPr>
              <a:t>перенимать положительный опыт, анализировать отрицательные аспекты взаимодействия </a:t>
            </a:r>
            <a:r>
              <a:rPr lang="ru-RU" b="1" dirty="0">
                <a:solidFill>
                  <a:srgbClr val="000000"/>
                </a:solidFill>
                <a:latin typeface="Segoe UI" pitchFamily="34" charset="0"/>
              </a:rPr>
              <a:t>с КИ других территориальных органов </a:t>
            </a:r>
            <a:r>
              <a:rPr lang="ru-RU" b="1" dirty="0" err="1" smtClean="0">
                <a:solidFill>
                  <a:srgbClr val="000000"/>
                </a:solidFill>
                <a:latin typeface="Segoe UI" pitchFamily="34" charset="0"/>
              </a:rPr>
              <a:t>Росреестра</a:t>
            </a:r>
            <a:r>
              <a:rPr lang="ru-RU" b="1" dirty="0">
                <a:solidFill>
                  <a:srgbClr val="000000"/>
                </a:solidFill>
                <a:latin typeface="Segoe UI" pitchFamily="34" charset="0"/>
              </a:rPr>
              <a:t>.</a:t>
            </a:r>
          </a:p>
        </p:txBody>
      </p:sp>
      <p:pic>
        <p:nvPicPr>
          <p:cNvPr id="9" name="Picture 16" descr="http://ancb.ru/files/text_photo/big/1480673011_03_DOBRO_POZhALOVAT_STROIT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6664" y="1052736"/>
            <a:ext cx="2771800" cy="1596174"/>
          </a:xfrm>
          <a:prstGeom prst="rect">
            <a:avLst/>
          </a:prstGeom>
          <a:noFill/>
        </p:spPr>
      </p:pic>
      <p:sp>
        <p:nvSpPr>
          <p:cNvPr id="10" name="WordArt 62"/>
          <p:cNvSpPr>
            <a:spLocks noChangeArrowheads="1" noChangeShapeType="1" noTextEdit="1"/>
          </p:cNvSpPr>
          <p:nvPr/>
        </p:nvSpPr>
        <p:spPr bwMode="auto">
          <a:xfrm>
            <a:off x="1979613" y="81756"/>
            <a:ext cx="6264275" cy="1042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Увеличение</a:t>
            </a:r>
          </a:p>
          <a:p>
            <a:pPr algn="ctr"/>
            <a:r>
              <a:rPr lang="ru-RU" sz="32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эффективности взаимодействия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4313A78-80E6-4EED-A0E4-3FC1C2EAC3A2}" type="slidenum">
              <a:rPr lang="uk-UA" sz="1200">
                <a:solidFill>
                  <a:srgbClr val="898989"/>
                </a:solidFill>
              </a:rPr>
              <a:pPr algn="r"/>
              <a:t>23</a:t>
            </a:fld>
            <a:endParaRPr lang="uk-UA" sz="1200">
              <a:solidFill>
                <a:srgbClr val="898989"/>
              </a:solidFill>
            </a:endParaRPr>
          </a:p>
        </p:txBody>
      </p:sp>
      <p:sp>
        <p:nvSpPr>
          <p:cNvPr id="65541" name="WordArt 62"/>
          <p:cNvSpPr>
            <a:spLocks noChangeArrowheads="1" noChangeShapeType="1" noTextEdit="1"/>
          </p:cNvSpPr>
          <p:nvPr/>
        </p:nvSpPr>
        <p:spPr bwMode="auto">
          <a:xfrm>
            <a:off x="1979613" y="80963"/>
            <a:ext cx="6264275" cy="1044575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9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+mj-lt"/>
                <a:cs typeface="Arial"/>
              </a:rPr>
              <a:t>С праздником!</a:t>
            </a:r>
          </a:p>
          <a:p>
            <a:pPr algn="ctr">
              <a:defRPr/>
            </a:pPr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+mj-lt"/>
                <a:cs typeface="Arial"/>
              </a:rPr>
              <a:t>С днем кадастрового инженера!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+mj-lt"/>
              <a:cs typeface="Arial"/>
            </a:endParaRPr>
          </a:p>
        </p:txBody>
      </p:sp>
      <p:pic>
        <p:nvPicPr>
          <p:cNvPr id="11269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33"/>
          <p:cNvGraphicFramePr>
            <a:graphicFrameLocks noChangeAspect="1"/>
          </p:cNvGraphicFramePr>
          <p:nvPr/>
        </p:nvGraphicFramePr>
        <p:xfrm>
          <a:off x="310077" y="4149080"/>
          <a:ext cx="5270035" cy="263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8" name="Точечный рисунок" r:id="rId4" imgW="9752381" imgH="4877481" progId="PBrush">
                  <p:embed/>
                </p:oleObj>
              </mc:Choice>
              <mc:Fallback>
                <p:oleObj name="Точечный рисунок" r:id="rId4" imgW="9752381" imgH="4877481" progId="PBrush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77" y="4149080"/>
                        <a:ext cx="5270035" cy="263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5536" y="1268413"/>
            <a:ext cx="8352928" cy="286232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381000" algn="ctr"/>
            <a:r>
              <a:rPr lang="ru-RU" b="1" dirty="0">
                <a:solidFill>
                  <a:srgbClr val="FF0000"/>
                </a:solidFill>
                <a:latin typeface="Arial" pitchFamily="34" charset="0"/>
              </a:rPr>
              <a:t>24 июля в России отмечается День кадастрового инженера! </a:t>
            </a:r>
          </a:p>
          <a:p>
            <a:pPr marL="342900" indent="381000"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От чистого сердца хотим поздравить с этим праздником людей непростой и многогранной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профессии. В том числе благодаря и Вашим усилиям  сдаются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в эксплуатацию новые объекты недвижимости 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вводятся в оборот новые неиспользуемые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земли, растет экономический потенциал государства 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        благосостояние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</a:rPr>
              <a:t>граждан.</a:t>
            </a:r>
          </a:p>
          <a:p>
            <a:pPr marL="342900" indent="381000" algn="ctr"/>
            <a:r>
              <a:rPr lang="ru-RU" b="1" dirty="0">
                <a:latin typeface="Arial" pitchFamily="34" charset="0"/>
              </a:rPr>
              <a:t> </a:t>
            </a:r>
            <a:r>
              <a:rPr lang="ru-RU" b="1" dirty="0">
                <a:solidFill>
                  <a:srgbClr val="517C22"/>
                </a:solidFill>
                <a:latin typeface="Arial" pitchFamily="34" charset="0"/>
              </a:rPr>
              <a:t>Здоровья всем и оптимизма, радости и взаимопонимания, эффективного взаимовыгодного взаимодействия со всеми участниками кадастрового процесса!!! </a:t>
            </a:r>
          </a:p>
        </p:txBody>
      </p:sp>
      <p:pic>
        <p:nvPicPr>
          <p:cNvPr id="62470" name="Picture 6" descr="http://www.ailar.ru/wp-content/uploads/posdravleni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3933056"/>
            <a:ext cx="2736304" cy="21562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Прямоугольник 3"/>
          <p:cNvSpPr>
            <a:spLocks noChangeArrowheads="1"/>
          </p:cNvSpPr>
          <p:nvPr/>
        </p:nvSpPr>
        <p:spPr bwMode="auto">
          <a:xfrm>
            <a:off x="684213" y="3190875"/>
            <a:ext cx="7991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4F81BD"/>
                </a:solidFill>
              </a:rPr>
              <a:t>СПАСИБО ЗА ВНИМАНИЕ!</a:t>
            </a:r>
            <a:endParaRPr lang="ru-RU" sz="3200">
              <a:solidFill>
                <a:srgbClr val="4F81BD"/>
              </a:solidFill>
            </a:endParaRPr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6257925"/>
            <a:ext cx="54340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0F3A2C-8F4B-4A0D-AEF5-AC5E95576200}" type="slidenum">
              <a:rPr lang="uk-UA" smtClean="0">
                <a:solidFill>
                  <a:srgbClr val="898989"/>
                </a:solidFill>
                <a:cs typeface="Arial" charset="0"/>
              </a:rPr>
              <a:pPr/>
              <a:t>3</a:t>
            </a:fld>
            <a:endParaRPr lang="uk-UA" smtClean="0">
              <a:solidFill>
                <a:srgbClr val="898989"/>
              </a:solidFill>
              <a:cs typeface="Arial" charset="0"/>
            </a:endParaRPr>
          </a:p>
        </p:txBody>
      </p:sp>
      <p:pic>
        <p:nvPicPr>
          <p:cNvPr id="32771" name="Picture 38" descr="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188913"/>
            <a:ext cx="935038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7" name="Rectangle 39"/>
          <p:cNvSpPr>
            <a:spLocks noChangeArrowheads="1"/>
          </p:cNvSpPr>
          <p:nvPr/>
        </p:nvSpPr>
        <p:spPr bwMode="auto">
          <a:xfrm>
            <a:off x="179388" y="1268413"/>
            <a:ext cx="6624637" cy="2528887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50000">
                <a:srgbClr val="99FFCC">
                  <a:alpha val="52000"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CC3300"/>
                </a:solidFill>
                <a:latin typeface="Arial" charset="0"/>
              </a:rPr>
              <a:t>Площадь Псковской области </a:t>
            </a:r>
          </a:p>
          <a:p>
            <a:pPr algn="ctr">
              <a:defRPr/>
            </a:pPr>
            <a:r>
              <a:rPr lang="ru-RU" sz="2400" b="1">
                <a:solidFill>
                  <a:srgbClr val="CC3300"/>
                </a:solidFill>
                <a:latin typeface="Arial" charset="0"/>
              </a:rPr>
              <a:t> </a:t>
            </a:r>
            <a:r>
              <a:rPr lang="ru-RU" sz="2400" b="1" u="sng">
                <a:solidFill>
                  <a:srgbClr val="CC3300"/>
                </a:solidFill>
                <a:latin typeface="Arial" charset="0"/>
              </a:rPr>
              <a:t>55 399 кв.км.</a:t>
            </a:r>
            <a:r>
              <a:rPr lang="ru-RU" sz="2400">
                <a:solidFill>
                  <a:srgbClr val="006260"/>
                </a:solidFill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ru-RU" sz="2000">
                <a:solidFill>
                  <a:srgbClr val="006260"/>
                </a:solidFill>
                <a:latin typeface="Arial" charset="0"/>
              </a:rPr>
              <a:t>(48 по величине в РФ), </a:t>
            </a:r>
          </a:p>
          <a:p>
            <a:pPr algn="ctr">
              <a:defRPr/>
            </a:pPr>
            <a:r>
              <a:rPr lang="ru-RU" sz="2000">
                <a:solidFill>
                  <a:srgbClr val="006260"/>
                </a:solidFill>
                <a:latin typeface="Arial" charset="0"/>
              </a:rPr>
              <a:t>из них 6,77 % занимает водная поверхность.</a:t>
            </a:r>
          </a:p>
          <a:p>
            <a:pPr algn="ctr">
              <a:defRPr/>
            </a:pPr>
            <a:endParaRPr lang="ru-RU" sz="1200">
              <a:solidFill>
                <a:srgbClr val="006260"/>
              </a:solidFill>
              <a:latin typeface="Arial" charset="0"/>
            </a:endParaRPr>
          </a:p>
          <a:p>
            <a:pPr algn="ctr">
              <a:defRPr/>
            </a:pPr>
            <a:r>
              <a:rPr lang="ru-RU">
                <a:solidFill>
                  <a:srgbClr val="006260"/>
                </a:solidFill>
                <a:latin typeface="Arial" charset="0"/>
              </a:rPr>
              <a:t> </a:t>
            </a:r>
            <a:r>
              <a:rPr lang="ru-RU" sz="2000" b="1">
                <a:solidFill>
                  <a:srgbClr val="CC3300"/>
                </a:solidFill>
                <a:latin typeface="Arial" charset="0"/>
              </a:rPr>
              <a:t>Протяженность </a:t>
            </a:r>
          </a:p>
          <a:p>
            <a:pPr algn="ctr">
              <a:defRPr/>
            </a:pPr>
            <a:r>
              <a:rPr lang="ru-RU" sz="2000">
                <a:solidFill>
                  <a:srgbClr val="006260"/>
                </a:solidFill>
                <a:latin typeface="Arial" charset="0"/>
              </a:rPr>
              <a:t>с севера на юг – 380 км, </a:t>
            </a:r>
          </a:p>
          <a:p>
            <a:pPr algn="ctr">
              <a:defRPr/>
            </a:pPr>
            <a:r>
              <a:rPr lang="ru-RU" sz="2000">
                <a:solidFill>
                  <a:srgbClr val="006260"/>
                </a:solidFill>
                <a:latin typeface="Arial" charset="0"/>
              </a:rPr>
              <a:t>с запада на восток – 260 км.</a:t>
            </a:r>
            <a:endParaRPr lang="ru-RU" sz="2000"/>
          </a:p>
        </p:txBody>
      </p:sp>
      <p:pic>
        <p:nvPicPr>
          <p:cNvPr id="32776" name="Object 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2088"/>
            <a:ext cx="3059113" cy="2019300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</p:pic>
      <p:pic>
        <p:nvPicPr>
          <p:cNvPr id="32777" name="Picture 81" descr="карт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1650" y="1123950"/>
            <a:ext cx="2112963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8" y="6257925"/>
            <a:ext cx="54340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83" name="Rectangle 83"/>
          <p:cNvSpPr>
            <a:spLocks noChangeArrowheads="1"/>
          </p:cNvSpPr>
          <p:nvPr/>
        </p:nvSpPr>
        <p:spPr bwMode="auto">
          <a:xfrm>
            <a:off x="3203575" y="4005263"/>
            <a:ext cx="4930775" cy="2624137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50000">
                <a:srgbClr val="CCFF99">
                  <a:alpha val="59000"/>
                </a:srgbClr>
              </a:gs>
              <a:gs pos="100000">
                <a:srgbClr val="FFFF99"/>
              </a:gs>
            </a:gsLst>
            <a:lin ang="5400000" scaled="1"/>
          </a:gradFill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CC3300"/>
                </a:solidFill>
                <a:latin typeface="Arial" charset="0"/>
              </a:rPr>
              <a:t>Население Псковской области</a:t>
            </a:r>
          </a:p>
          <a:p>
            <a:pPr algn="ctr">
              <a:defRPr/>
            </a:pPr>
            <a:r>
              <a:rPr lang="ru-RU" sz="2000" b="1">
                <a:solidFill>
                  <a:srgbClr val="CC3300"/>
                </a:solidFill>
                <a:latin typeface="Arial" charset="0"/>
              </a:rPr>
              <a:t>  </a:t>
            </a:r>
            <a:r>
              <a:rPr lang="ru-RU" sz="2000" b="1" u="sng">
                <a:solidFill>
                  <a:srgbClr val="CC3300"/>
                </a:solidFill>
                <a:latin typeface="Arial" charset="0"/>
              </a:rPr>
              <a:t>642,2 тыс.чел.</a:t>
            </a:r>
            <a:r>
              <a:rPr lang="ru-RU" sz="2000" u="sng">
                <a:solidFill>
                  <a:srgbClr val="CC3300"/>
                </a:solidFill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ru-RU">
                <a:solidFill>
                  <a:srgbClr val="006260"/>
                </a:solidFill>
                <a:latin typeface="Arial" charset="0"/>
              </a:rPr>
              <a:t>( 68 по численности в РФ),</a:t>
            </a:r>
          </a:p>
          <a:p>
            <a:pPr algn="ctr">
              <a:defRPr/>
            </a:pPr>
            <a:r>
              <a:rPr lang="ru-RU" b="1">
                <a:solidFill>
                  <a:srgbClr val="CC3300"/>
                </a:solidFill>
                <a:latin typeface="Arial" charset="0"/>
              </a:rPr>
              <a:t>Плотность населения </a:t>
            </a:r>
          </a:p>
          <a:p>
            <a:pPr algn="ctr">
              <a:defRPr/>
            </a:pPr>
            <a:r>
              <a:rPr lang="ru-RU" b="1">
                <a:solidFill>
                  <a:srgbClr val="CC3300"/>
                </a:solidFill>
                <a:latin typeface="Arial" charset="0"/>
              </a:rPr>
              <a:t> 11,6 чел\кв.км.</a:t>
            </a:r>
          </a:p>
          <a:p>
            <a:pPr algn="ctr">
              <a:defRPr/>
            </a:pPr>
            <a:r>
              <a:rPr lang="ru-RU">
                <a:solidFill>
                  <a:srgbClr val="006260"/>
                </a:solidFill>
                <a:latin typeface="Arial" charset="0"/>
              </a:rPr>
              <a:t>Административно-территориальное устройство – </a:t>
            </a:r>
            <a:r>
              <a:rPr lang="ru-RU" b="1">
                <a:solidFill>
                  <a:srgbClr val="CC3300"/>
                </a:solidFill>
                <a:latin typeface="Arial" charset="0"/>
              </a:rPr>
              <a:t>два города</a:t>
            </a:r>
            <a:r>
              <a:rPr lang="ru-RU">
                <a:solidFill>
                  <a:srgbClr val="006260"/>
                </a:solidFill>
                <a:latin typeface="Arial" charset="0"/>
              </a:rPr>
              <a:t> областного значения (Псков, Великие Луки) и </a:t>
            </a:r>
          </a:p>
          <a:p>
            <a:pPr algn="ctr">
              <a:defRPr/>
            </a:pPr>
            <a:r>
              <a:rPr lang="ru-RU" b="1">
                <a:solidFill>
                  <a:srgbClr val="CC3300"/>
                </a:solidFill>
                <a:latin typeface="Arial" charset="0"/>
              </a:rPr>
              <a:t>24 муниципальных района</a:t>
            </a:r>
            <a:endParaRPr lang="ru-RU" b="1">
              <a:solidFill>
                <a:srgbClr val="006260"/>
              </a:solidFill>
              <a:latin typeface="Arial" charset="0"/>
            </a:endParaRPr>
          </a:p>
        </p:txBody>
      </p:sp>
      <p:sp>
        <p:nvSpPr>
          <p:cNvPr id="11" name="WordArt 62"/>
          <p:cNvSpPr>
            <a:spLocks noChangeArrowheads="1" noChangeShapeType="1" noTextEdit="1"/>
          </p:cNvSpPr>
          <p:nvPr/>
        </p:nvSpPr>
        <p:spPr bwMode="auto">
          <a:xfrm>
            <a:off x="2123728" y="44624"/>
            <a:ext cx="5759450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Псковская область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сегодня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DC65A16-2B4F-4FC6-BC82-1413AF1A9356}" type="slidenum">
              <a:rPr lang="uk-UA" smtClean="0">
                <a:solidFill>
                  <a:srgbClr val="898989"/>
                </a:solidFill>
                <a:cs typeface="Arial" charset="0"/>
              </a:rPr>
              <a:pPr/>
              <a:t>4</a:t>
            </a:fld>
            <a:endParaRPr lang="uk-UA" smtClean="0">
              <a:solidFill>
                <a:srgbClr val="898989"/>
              </a:solidFill>
              <a:cs typeface="Arial" charset="0"/>
            </a:endParaRPr>
          </a:p>
        </p:txBody>
      </p:sp>
      <p:pic>
        <p:nvPicPr>
          <p:cNvPr id="2054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188913"/>
            <a:ext cx="935038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5" name="Group 1"/>
          <p:cNvGrpSpPr>
            <a:grpSpLocks/>
          </p:cNvGrpSpPr>
          <p:nvPr/>
        </p:nvGrpSpPr>
        <p:grpSpPr bwMode="auto">
          <a:xfrm>
            <a:off x="3779838" y="3403674"/>
            <a:ext cx="5400675" cy="3841750"/>
            <a:chOff x="2363" y="1900"/>
            <a:chExt cx="3402" cy="2420"/>
          </a:xfrm>
        </p:grpSpPr>
        <p:graphicFrame>
          <p:nvGraphicFramePr>
            <p:cNvPr id="2051" name="Object 13"/>
            <p:cNvGraphicFramePr>
              <a:graphicFrameLocks noChangeAspect="1"/>
            </p:cNvGraphicFramePr>
            <p:nvPr/>
          </p:nvGraphicFramePr>
          <p:xfrm>
            <a:off x="2363" y="1900"/>
            <a:ext cx="3311" cy="24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" name="Диаграмма" r:id="rId4" imgW="5448300" imgH="3981450" progId="MSGraph.Chart.8">
                    <p:embed followColorScheme="full"/>
                  </p:oleObj>
                </mc:Choice>
                <mc:Fallback>
                  <p:oleObj name="Диаграмма" r:id="rId4" imgW="5448300" imgH="3981450" progId="MSGraph.Chart.8">
                    <p:embed followColorScheme="full"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3" y="1900"/>
                          <a:ext cx="3311" cy="24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5" name="Text Box 14"/>
            <p:cNvSpPr txBox="1">
              <a:spLocks noChangeArrowheads="1"/>
            </p:cNvSpPr>
            <p:nvPr/>
          </p:nvSpPr>
          <p:spPr bwMode="auto">
            <a:xfrm>
              <a:off x="4676" y="2551"/>
              <a:ext cx="1089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>
                  <a:solidFill>
                    <a:srgbClr val="006666"/>
                  </a:solidFill>
                  <a:latin typeface="Arial" charset="0"/>
                </a:rPr>
                <a:t>Занятые в </a:t>
              </a:r>
            </a:p>
            <a:p>
              <a:pPr algn="ctr"/>
              <a:r>
                <a:rPr lang="ru-RU" sz="1400">
                  <a:solidFill>
                    <a:srgbClr val="006666"/>
                  </a:solidFill>
                  <a:latin typeface="Arial" charset="0"/>
                </a:rPr>
                <a:t>экономике  </a:t>
              </a:r>
            </a:p>
            <a:p>
              <a:pPr algn="ctr"/>
              <a:r>
                <a:rPr lang="ru-RU" sz="1400">
                  <a:solidFill>
                    <a:srgbClr val="006666"/>
                  </a:solidFill>
                  <a:latin typeface="Arial" charset="0"/>
                </a:rPr>
                <a:t>94,3 %</a:t>
              </a:r>
              <a:endParaRPr lang="ru-RU"/>
            </a:p>
          </p:txBody>
        </p:sp>
        <p:sp>
          <p:nvSpPr>
            <p:cNvPr id="2066" name="Text Box 15"/>
            <p:cNvSpPr txBox="1">
              <a:spLocks noChangeArrowheads="1"/>
            </p:cNvSpPr>
            <p:nvPr/>
          </p:nvSpPr>
          <p:spPr bwMode="auto">
            <a:xfrm>
              <a:off x="2590" y="2641"/>
              <a:ext cx="122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>
                  <a:solidFill>
                    <a:srgbClr val="006260"/>
                  </a:solidFill>
                  <a:latin typeface="Arial" charset="0"/>
                </a:rPr>
                <a:t>Безработные</a:t>
              </a:r>
            </a:p>
            <a:p>
              <a:pPr algn="ctr"/>
              <a:r>
                <a:rPr lang="ru-RU" sz="1400">
                  <a:solidFill>
                    <a:srgbClr val="006260"/>
                  </a:solidFill>
                  <a:latin typeface="Arial" charset="0"/>
                </a:rPr>
                <a:t>5,7 %</a:t>
              </a:r>
              <a:endParaRPr lang="ru-RU"/>
            </a:p>
          </p:txBody>
        </p:sp>
      </p:grpSp>
      <p:sp>
        <p:nvSpPr>
          <p:cNvPr id="2056" name="WordArt 3"/>
          <p:cNvSpPr>
            <a:spLocks noChangeArrowheads="1" noChangeShapeType="1" noTextEdit="1"/>
          </p:cNvSpPr>
          <p:nvPr/>
        </p:nvSpPr>
        <p:spPr bwMode="auto">
          <a:xfrm>
            <a:off x="900113" y="1258888"/>
            <a:ext cx="3527425" cy="369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3E3C"/>
                    </a:gs>
                    <a:gs pos="50000">
                      <a:srgbClr val="008582"/>
                    </a:gs>
                    <a:gs pos="100000">
                      <a:srgbClr val="003E3C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Население области</a:t>
            </a:r>
          </a:p>
        </p:txBody>
      </p:sp>
      <p:grpSp>
        <p:nvGrpSpPr>
          <p:cNvPr id="2057" name="Group 0"/>
          <p:cNvGrpSpPr>
            <a:grpSpLocks/>
          </p:cNvGrpSpPr>
          <p:nvPr/>
        </p:nvGrpSpPr>
        <p:grpSpPr bwMode="auto">
          <a:xfrm>
            <a:off x="77788" y="1744663"/>
            <a:ext cx="3960812" cy="801687"/>
            <a:chOff x="49" y="1099"/>
            <a:chExt cx="2495" cy="505"/>
          </a:xfrm>
        </p:grpSpPr>
        <p:sp>
          <p:nvSpPr>
            <p:cNvPr id="2063" name="Text Box 17"/>
            <p:cNvSpPr txBox="1">
              <a:spLocks noChangeArrowheads="1"/>
            </p:cNvSpPr>
            <p:nvPr/>
          </p:nvSpPr>
          <p:spPr bwMode="auto">
            <a:xfrm>
              <a:off x="1773" y="1099"/>
              <a:ext cx="771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>
                  <a:solidFill>
                    <a:srgbClr val="006666"/>
                  </a:solidFill>
                  <a:latin typeface="Arial" charset="0"/>
                </a:rPr>
                <a:t>Городское</a:t>
              </a:r>
              <a:r>
                <a:rPr lang="ru-RU" sz="1400" b="1">
                  <a:latin typeface="Arial" charset="0"/>
                </a:rPr>
                <a:t> </a:t>
              </a:r>
              <a:r>
                <a:rPr lang="ru-RU" sz="1400">
                  <a:solidFill>
                    <a:srgbClr val="006666"/>
                  </a:solidFill>
                  <a:latin typeface="Arial" charset="0"/>
                </a:rPr>
                <a:t>население</a:t>
              </a:r>
            </a:p>
            <a:p>
              <a:pPr algn="ctr"/>
              <a:r>
                <a:rPr lang="ru-RU" sz="1400">
                  <a:solidFill>
                    <a:srgbClr val="006666"/>
                  </a:solidFill>
                  <a:latin typeface="Arial" charset="0"/>
                </a:rPr>
                <a:t>70,72 %</a:t>
              </a:r>
              <a:endParaRPr lang="ru-RU"/>
            </a:p>
          </p:txBody>
        </p:sp>
        <p:sp>
          <p:nvSpPr>
            <p:cNvPr id="2064" name="Text Box 18"/>
            <p:cNvSpPr txBox="1">
              <a:spLocks noChangeArrowheads="1"/>
            </p:cNvSpPr>
            <p:nvPr/>
          </p:nvSpPr>
          <p:spPr bwMode="auto">
            <a:xfrm>
              <a:off x="49" y="1144"/>
              <a:ext cx="81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>
                  <a:solidFill>
                    <a:srgbClr val="006666"/>
                  </a:solidFill>
                  <a:latin typeface="Arial" charset="0"/>
                </a:rPr>
                <a:t>Сельское население</a:t>
              </a:r>
            </a:p>
            <a:p>
              <a:pPr algn="ctr"/>
              <a:r>
                <a:rPr lang="ru-RU" sz="1400">
                  <a:solidFill>
                    <a:srgbClr val="006666"/>
                  </a:solidFill>
                  <a:latin typeface="Arial" charset="0"/>
                </a:rPr>
                <a:t>29,28%</a:t>
              </a:r>
              <a:endParaRPr lang="ru-RU"/>
            </a:p>
          </p:txBody>
        </p:sp>
      </p:grpSp>
      <p:sp>
        <p:nvSpPr>
          <p:cNvPr id="28698" name="Rectangle 12"/>
          <p:cNvSpPr>
            <a:spLocks noChangeArrowheads="1"/>
          </p:cNvSpPr>
          <p:nvPr/>
        </p:nvSpPr>
        <p:spPr bwMode="auto">
          <a:xfrm>
            <a:off x="0" y="4289425"/>
            <a:ext cx="4140200" cy="1803400"/>
          </a:xfrm>
          <a:prstGeom prst="rect">
            <a:avLst/>
          </a:prstGeom>
          <a:gradFill rotWithShape="1">
            <a:gsLst>
              <a:gs pos="0">
                <a:srgbClr val="FFEBFA">
                  <a:alpha val="0"/>
                </a:srgbClr>
              </a:gs>
              <a:gs pos="15000">
                <a:srgbClr val="C4D6EB">
                  <a:alpha val="30000"/>
                </a:srgbClr>
              </a:gs>
              <a:gs pos="30001">
                <a:srgbClr val="85C2FF">
                  <a:alpha val="60001"/>
                </a:srgbClr>
              </a:gs>
              <a:gs pos="50000">
                <a:srgbClr val="5E9EFF"/>
              </a:gs>
              <a:gs pos="70000">
                <a:srgbClr val="85C2FF">
                  <a:alpha val="60001"/>
                </a:srgbClr>
              </a:gs>
              <a:gs pos="85000">
                <a:srgbClr val="C4D6EB">
                  <a:alpha val="30000"/>
                </a:srgbClr>
              </a:gs>
              <a:gs pos="100000">
                <a:srgbClr val="FFEBFA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006260"/>
                </a:solidFill>
                <a:latin typeface="Arial" charset="0"/>
              </a:rPr>
              <a:t>Русские составляют 94,3% населения, украинцы 1,6%, белорусы 1,3%. </a:t>
            </a:r>
          </a:p>
          <a:p>
            <a:pPr algn="ctr">
              <a:defRPr/>
            </a:pPr>
            <a:r>
              <a:rPr lang="ru-RU" sz="1600" b="1">
                <a:solidFill>
                  <a:srgbClr val="006260"/>
                </a:solidFill>
                <a:latin typeface="Arial" charset="0"/>
              </a:rPr>
              <a:t>Среди более чем 100 национальностей - азербайджанцы, армяне, евреи, латыши, молдаване, немцы, поляки, татары, цыгане, чеченцы, чуваши, эстонцы.</a:t>
            </a:r>
            <a:endParaRPr lang="ru-RU" b="1"/>
          </a:p>
        </p:txBody>
      </p:sp>
      <p:graphicFrame>
        <p:nvGraphicFramePr>
          <p:cNvPr id="2050" name="Object 11"/>
          <p:cNvGraphicFramePr>
            <a:graphicFrameLocks noChangeAspect="1"/>
          </p:cNvGraphicFramePr>
          <p:nvPr/>
        </p:nvGraphicFramePr>
        <p:xfrm>
          <a:off x="-36513" y="1635125"/>
          <a:ext cx="4038601" cy="294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Диаграмма" r:id="rId6" imgW="5457825" imgH="3981450" progId="MSGraph.Chart.8">
                  <p:embed followColorScheme="full"/>
                </p:oleObj>
              </mc:Choice>
              <mc:Fallback>
                <p:oleObj name="Диаграмма" r:id="rId6" imgW="5457825" imgH="3981450" progId="MSGraph.Chart.8">
                  <p:embed followColorScheme="full"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3" y="1635125"/>
                        <a:ext cx="4038601" cy="294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1" name="Rectangle 16"/>
          <p:cNvSpPr>
            <a:spLocks noChangeArrowheads="1"/>
          </p:cNvSpPr>
          <p:nvPr/>
        </p:nvSpPr>
        <p:spPr bwMode="auto">
          <a:xfrm>
            <a:off x="4643438" y="1557338"/>
            <a:ext cx="4427537" cy="2322512"/>
          </a:xfrm>
          <a:prstGeom prst="rect">
            <a:avLst/>
          </a:prstGeom>
          <a:gradFill rotWithShape="1">
            <a:gsLst>
              <a:gs pos="0">
                <a:srgbClr val="3E6EA8">
                  <a:alpha val="21999"/>
                </a:srgbClr>
              </a:gs>
              <a:gs pos="100000">
                <a:srgbClr val="93B64E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>
              <a:solidFill>
                <a:srgbClr val="005A58"/>
              </a:solidFill>
              <a:latin typeface="Arial" charset="0"/>
            </a:endParaRPr>
          </a:p>
          <a:p>
            <a:pPr algn="ctr"/>
            <a:r>
              <a:rPr lang="ru-RU" sz="1600" b="1">
                <a:solidFill>
                  <a:srgbClr val="005A58"/>
                </a:solidFill>
                <a:latin typeface="Arial" charset="0"/>
              </a:rPr>
              <a:t>Численность постоянного </a:t>
            </a:r>
          </a:p>
          <a:p>
            <a:pPr algn="ctr"/>
            <a:r>
              <a:rPr lang="ru-RU" sz="1600" b="1">
                <a:solidFill>
                  <a:srgbClr val="005A58"/>
                </a:solidFill>
                <a:latin typeface="Arial" charset="0"/>
              </a:rPr>
              <a:t>населения  Псковской области</a:t>
            </a:r>
            <a:r>
              <a:rPr lang="ru-RU" sz="1600" b="1">
                <a:solidFill>
                  <a:srgbClr val="006666"/>
                </a:solidFill>
                <a:latin typeface="Arial" charset="0"/>
              </a:rPr>
              <a:t> </a:t>
            </a:r>
          </a:p>
          <a:p>
            <a:pPr algn="ctr"/>
            <a:r>
              <a:rPr lang="ru-RU" sz="1600" b="1">
                <a:solidFill>
                  <a:srgbClr val="FF0000"/>
                </a:solidFill>
                <a:latin typeface="Arial" charset="0"/>
              </a:rPr>
              <a:t>на 1 января </a:t>
            </a:r>
            <a:r>
              <a:rPr lang="ru-RU" sz="1600" b="1">
                <a:solidFill>
                  <a:srgbClr val="FF3300"/>
                </a:solidFill>
                <a:latin typeface="Arial" charset="0"/>
              </a:rPr>
              <a:t>2017 г.</a:t>
            </a:r>
          </a:p>
          <a:p>
            <a:pPr algn="ctr"/>
            <a:r>
              <a:rPr lang="ru-RU" sz="1600" b="1">
                <a:solidFill>
                  <a:srgbClr val="005A58"/>
                </a:solidFill>
                <a:latin typeface="Arial" charset="0"/>
              </a:rPr>
              <a:t> составляет</a:t>
            </a:r>
            <a:r>
              <a:rPr lang="ru-RU" sz="1600" b="1">
                <a:solidFill>
                  <a:srgbClr val="006666"/>
                </a:solidFill>
                <a:latin typeface="Arial" charset="0"/>
              </a:rPr>
              <a:t> </a:t>
            </a:r>
            <a:r>
              <a:rPr lang="ru-RU" sz="1600" b="1">
                <a:solidFill>
                  <a:srgbClr val="FF0000"/>
                </a:solidFill>
                <a:latin typeface="Arial" charset="0"/>
              </a:rPr>
              <a:t>642,2 тыс.человек</a:t>
            </a:r>
            <a:r>
              <a:rPr lang="ru-RU" sz="1600" b="1">
                <a:solidFill>
                  <a:srgbClr val="006666"/>
                </a:solidFill>
                <a:latin typeface="Arial" charset="0"/>
              </a:rPr>
              <a:t>. </a:t>
            </a:r>
          </a:p>
          <a:p>
            <a:pPr algn="ctr"/>
            <a:r>
              <a:rPr lang="ru-RU" sz="1600" b="1">
                <a:solidFill>
                  <a:srgbClr val="005A58"/>
                </a:solidFill>
                <a:latin typeface="Arial" charset="0"/>
              </a:rPr>
              <a:t>В наиболее крупных городах области:  </a:t>
            </a:r>
          </a:p>
          <a:p>
            <a:pPr algn="ctr">
              <a:buFontTx/>
              <a:buChar char="-"/>
            </a:pPr>
            <a:r>
              <a:rPr lang="ru-RU" sz="1600" b="1">
                <a:solidFill>
                  <a:srgbClr val="005A58"/>
                </a:solidFill>
                <a:latin typeface="Arial" charset="0"/>
              </a:rPr>
              <a:t>в Пскове – 209,8 тыс. человек;</a:t>
            </a:r>
          </a:p>
          <a:p>
            <a:pPr algn="ctr"/>
            <a:r>
              <a:rPr lang="ru-RU" sz="1600" b="1">
                <a:solidFill>
                  <a:srgbClr val="005A58"/>
                </a:solidFill>
                <a:latin typeface="Arial" charset="0"/>
              </a:rPr>
              <a:t>- в Великих Луках – 92,8 тыс. человек .</a:t>
            </a:r>
          </a:p>
          <a:p>
            <a:endParaRPr lang="ru-RU" b="1"/>
          </a:p>
        </p:txBody>
      </p:sp>
      <p:pic>
        <p:nvPicPr>
          <p:cNvPr id="206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88" y="6257925"/>
            <a:ext cx="54340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WordArt 62"/>
          <p:cNvSpPr>
            <a:spLocks noChangeArrowheads="1" noChangeShapeType="1" noTextEdit="1"/>
          </p:cNvSpPr>
          <p:nvPr/>
        </p:nvSpPr>
        <p:spPr bwMode="auto">
          <a:xfrm>
            <a:off x="2123728" y="44624"/>
            <a:ext cx="5759450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Псковская область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сегодня</a:t>
            </a:r>
            <a:endParaRPr lang="ru-RU" sz="32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hlink">
                      <a:alpha val="75000"/>
                    </a:schemeClr>
                  </a:gs>
                  <a:gs pos="50000">
                    <a:srgbClr val="93B64E"/>
                  </a:gs>
                  <a:gs pos="100000">
                    <a:schemeClr val="hlink">
                      <a:alpha val="75000"/>
                    </a:schemeClr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33ACD7D3-43D5-4A70-8C22-4D771B0D3811}" type="slidenum">
              <a:rPr lang="uk-UA" sz="1200">
                <a:solidFill>
                  <a:srgbClr val="898989"/>
                </a:solidFill>
              </a:rPr>
              <a:pPr algn="r"/>
              <a:t>5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3077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188913"/>
            <a:ext cx="935038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8" y="6257925"/>
            <a:ext cx="54340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lum bright="18000"/>
          </a:blip>
          <a:srcRect/>
          <a:stretch>
            <a:fillRect/>
          </a:stretch>
        </p:blipFill>
        <p:spPr bwMode="auto">
          <a:xfrm>
            <a:off x="6156176" y="1196752"/>
            <a:ext cx="2828925" cy="3887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80" name="Rectangle 12"/>
          <p:cNvSpPr>
            <a:spLocks noChangeArrowheads="1"/>
          </p:cNvSpPr>
          <p:nvPr/>
        </p:nvSpPr>
        <p:spPr bwMode="auto">
          <a:xfrm>
            <a:off x="969963" y="1296988"/>
            <a:ext cx="5257800" cy="2563812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6260"/>
                </a:solidFill>
                <a:latin typeface="Arial" charset="0"/>
              </a:rPr>
              <a:t>По состоянию на 01.07.2017 г. </a:t>
            </a:r>
          </a:p>
          <a:p>
            <a:pPr algn="ctr"/>
            <a:r>
              <a:rPr lang="ru-RU" b="1">
                <a:solidFill>
                  <a:srgbClr val="006260"/>
                </a:solidFill>
                <a:latin typeface="Arial" charset="0"/>
              </a:rPr>
              <a:t>на территории Псковской области </a:t>
            </a:r>
            <a:r>
              <a:rPr lang="ru-RU" b="1">
                <a:solidFill>
                  <a:srgbClr val="CC3300"/>
                </a:solidFill>
                <a:latin typeface="Arial" charset="0"/>
              </a:rPr>
              <a:t>количество кадастровых инженеров</a:t>
            </a:r>
            <a:r>
              <a:rPr lang="ru-RU" b="1">
                <a:solidFill>
                  <a:srgbClr val="006260"/>
                </a:solidFill>
                <a:latin typeface="Arial" charset="0"/>
              </a:rPr>
              <a:t> согласно данным реестра кадастровых инженеров составляет </a:t>
            </a:r>
            <a:r>
              <a:rPr lang="ru-RU" b="1">
                <a:solidFill>
                  <a:srgbClr val="CC3300"/>
                </a:solidFill>
                <a:latin typeface="Arial" charset="0"/>
              </a:rPr>
              <a:t>180 человек.</a:t>
            </a:r>
            <a:r>
              <a:rPr lang="ru-RU" b="1">
                <a:solidFill>
                  <a:srgbClr val="006260"/>
                </a:solidFill>
                <a:latin typeface="Arial" charset="0"/>
              </a:rPr>
              <a:t> </a:t>
            </a:r>
          </a:p>
          <a:p>
            <a:pPr algn="ctr"/>
            <a:r>
              <a:rPr lang="ru-RU" b="1">
                <a:solidFill>
                  <a:srgbClr val="0066FF"/>
                </a:solidFill>
                <a:latin typeface="Arial" charset="0"/>
              </a:rPr>
              <a:t>Таким образом «плотность» </a:t>
            </a:r>
          </a:p>
          <a:p>
            <a:pPr algn="ctr"/>
            <a:r>
              <a:rPr lang="ru-RU" b="1">
                <a:solidFill>
                  <a:srgbClr val="0066FF"/>
                </a:solidFill>
                <a:latin typeface="Arial" charset="0"/>
              </a:rPr>
              <a:t>кадастровых инженеров (КИ):</a:t>
            </a:r>
          </a:p>
          <a:p>
            <a:pPr algn="ctr">
              <a:buClr>
                <a:srgbClr val="006260"/>
              </a:buClr>
              <a:buSzPts val="2000"/>
              <a:buFontTx/>
              <a:buChar char="-"/>
            </a:pPr>
            <a:r>
              <a:rPr lang="ru-RU" b="1">
                <a:solidFill>
                  <a:srgbClr val="0066FF"/>
                </a:solidFill>
                <a:latin typeface="Arial" charset="0"/>
              </a:rPr>
              <a:t> 307,8 га на 1 КИ;</a:t>
            </a:r>
          </a:p>
          <a:p>
            <a:pPr algn="ctr">
              <a:buClr>
                <a:srgbClr val="006260"/>
              </a:buClr>
              <a:buSzPts val="2000"/>
              <a:buFontTx/>
              <a:buChar char="-"/>
            </a:pPr>
            <a:r>
              <a:rPr lang="ru-RU" b="1">
                <a:solidFill>
                  <a:srgbClr val="0066FF"/>
                </a:solidFill>
                <a:latin typeface="Arial" charset="0"/>
              </a:rPr>
              <a:t> 3568 чел. на 1 КИ.</a:t>
            </a:r>
            <a:endParaRPr lang="ru-RU">
              <a:solidFill>
                <a:srgbClr val="0066FF"/>
              </a:solidFill>
            </a:endParaRPr>
          </a:p>
        </p:txBody>
      </p:sp>
      <p:graphicFrame>
        <p:nvGraphicFramePr>
          <p:cNvPr id="3074" name="Object 18"/>
          <p:cNvGraphicFramePr>
            <a:graphicFrameLocks noChangeAspect="1"/>
          </p:cNvGraphicFramePr>
          <p:nvPr/>
        </p:nvGraphicFramePr>
        <p:xfrm>
          <a:off x="34925" y="3068638"/>
          <a:ext cx="1584325" cy="155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Точечный рисунок" r:id="rId6" imgW="5525271" imgH="5428571" progId="PBrush">
                  <p:embed/>
                </p:oleObj>
              </mc:Choice>
              <mc:Fallback>
                <p:oleObj name="Точечный рисунок" r:id="rId6" imgW="5525271" imgH="5428571" progId="PBrush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" y="3068638"/>
                        <a:ext cx="1584325" cy="155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cmpd="thinThick">
                            <a:solidFill>
                              <a:srgbClr val="0099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63500" dir="3187806" algn="ctr" rotWithShape="0">
                                <a:srgbClr val="808080">
                                  <a:alpha val="50000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1" name="Rectangle 15"/>
          <p:cNvSpPr>
            <a:spLocks noChangeArrowheads="1"/>
          </p:cNvSpPr>
          <p:nvPr/>
        </p:nvSpPr>
        <p:spPr bwMode="auto">
          <a:xfrm>
            <a:off x="1258888" y="3861048"/>
            <a:ext cx="5976937" cy="2893100"/>
          </a:xfrm>
          <a:prstGeom prst="rect">
            <a:avLst/>
          </a:prstGeom>
          <a:noFill/>
          <a:ln w="57150" cmpd="thinThick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6260"/>
                </a:solidFill>
                <a:latin typeface="Arial" charset="0"/>
              </a:rPr>
              <a:t>При этом количество </a:t>
            </a:r>
          </a:p>
          <a:p>
            <a:pPr algn="ctr"/>
            <a:r>
              <a:rPr lang="ru-RU" b="1" dirty="0">
                <a:solidFill>
                  <a:srgbClr val="006260"/>
                </a:solidFill>
                <a:latin typeface="Arial" charset="0"/>
              </a:rPr>
              <a:t>кадастровых инженеров, фактически </a:t>
            </a:r>
            <a:r>
              <a:rPr lang="ru-RU" b="1" dirty="0" smtClean="0">
                <a:solidFill>
                  <a:srgbClr val="006260"/>
                </a:solidFill>
                <a:latin typeface="Arial" charset="0"/>
              </a:rPr>
              <a:t>осуществлявших в 1 полугодии 2017 г. </a:t>
            </a:r>
            <a:r>
              <a:rPr lang="ru-RU" b="1" dirty="0">
                <a:solidFill>
                  <a:srgbClr val="006260"/>
                </a:solidFill>
                <a:latin typeface="Arial" charset="0"/>
              </a:rPr>
              <a:t>деятельность на </a:t>
            </a:r>
          </a:p>
          <a:p>
            <a:pPr algn="ctr"/>
            <a:r>
              <a:rPr lang="ru-RU" b="1" dirty="0">
                <a:solidFill>
                  <a:srgbClr val="006260"/>
                </a:solidFill>
                <a:latin typeface="Arial" charset="0"/>
              </a:rPr>
              <a:t>территории Псковской области </a:t>
            </a:r>
          </a:p>
          <a:p>
            <a:pPr algn="ctr"/>
            <a:r>
              <a:rPr lang="ru-RU" b="1" dirty="0">
                <a:solidFill>
                  <a:srgbClr val="006260"/>
                </a:solidFill>
                <a:latin typeface="Arial" charset="0"/>
              </a:rPr>
              <a:t>составляет </a:t>
            </a:r>
            <a:r>
              <a:rPr lang="ru-RU" b="1" dirty="0" smtClean="0">
                <a:solidFill>
                  <a:srgbClr val="006260"/>
                </a:solidFill>
                <a:latin typeface="Arial" charset="0"/>
              </a:rPr>
              <a:t>1</a:t>
            </a:r>
            <a:r>
              <a:rPr lang="en-US" b="1" dirty="0" smtClean="0">
                <a:solidFill>
                  <a:srgbClr val="006260"/>
                </a:solidFill>
                <a:latin typeface="Arial" charset="0"/>
              </a:rPr>
              <a:t>48</a:t>
            </a:r>
            <a:r>
              <a:rPr lang="ru-RU" b="1" dirty="0" smtClean="0">
                <a:solidFill>
                  <a:srgbClr val="006260"/>
                </a:solidFill>
                <a:latin typeface="Arial" charset="0"/>
              </a:rPr>
              <a:t> </a:t>
            </a:r>
            <a:r>
              <a:rPr lang="ru-RU" b="1" dirty="0">
                <a:solidFill>
                  <a:srgbClr val="006260"/>
                </a:solidFill>
                <a:latin typeface="Arial" charset="0"/>
              </a:rPr>
              <a:t>человек. </a:t>
            </a:r>
          </a:p>
          <a:p>
            <a:pPr algn="ctr"/>
            <a:r>
              <a:rPr lang="ru-RU" b="1" dirty="0">
                <a:solidFill>
                  <a:srgbClr val="006260"/>
                </a:solidFill>
                <a:latin typeface="Arial" charset="0"/>
              </a:rPr>
              <a:t>Из них имеют:</a:t>
            </a:r>
          </a:p>
          <a:p>
            <a:pPr algn="ctr">
              <a:buClr>
                <a:srgbClr val="006260"/>
              </a:buClr>
              <a:buSzPts val="2000"/>
              <a:buFontTx/>
              <a:buChar char="-"/>
            </a:pPr>
            <a:r>
              <a:rPr lang="ru-RU" b="1" dirty="0">
                <a:solidFill>
                  <a:srgbClr val="006260"/>
                </a:solidFill>
                <a:latin typeface="Arial" charset="0"/>
              </a:rPr>
              <a:t>«псковский» сертификат – </a:t>
            </a:r>
            <a:r>
              <a:rPr lang="ru-RU" b="1" dirty="0" smtClean="0">
                <a:solidFill>
                  <a:srgbClr val="CC3300"/>
                </a:solidFill>
                <a:latin typeface="Arial" charset="0"/>
              </a:rPr>
              <a:t>124 </a:t>
            </a:r>
            <a:r>
              <a:rPr lang="ru-RU" b="1" dirty="0">
                <a:solidFill>
                  <a:srgbClr val="CC3300"/>
                </a:solidFill>
                <a:latin typeface="Arial" charset="0"/>
              </a:rPr>
              <a:t>чел.</a:t>
            </a:r>
          </a:p>
          <a:p>
            <a:pPr algn="ctr">
              <a:buClr>
                <a:srgbClr val="006260"/>
              </a:buClr>
              <a:buSzPts val="2000"/>
              <a:buFontTx/>
              <a:buChar char="-"/>
            </a:pPr>
            <a:r>
              <a:rPr lang="ru-RU" b="1" dirty="0">
                <a:solidFill>
                  <a:srgbClr val="006260"/>
                </a:solidFill>
                <a:latin typeface="Arial" charset="0"/>
              </a:rPr>
              <a:t> сертификат иного субъекта РФ - </a:t>
            </a:r>
            <a:r>
              <a:rPr lang="ru-RU" b="1" dirty="0" smtClean="0">
                <a:solidFill>
                  <a:srgbClr val="CC3300"/>
                </a:solidFill>
                <a:latin typeface="Arial" charset="0"/>
              </a:rPr>
              <a:t>24 </a:t>
            </a:r>
            <a:r>
              <a:rPr lang="ru-RU" b="1" dirty="0">
                <a:solidFill>
                  <a:srgbClr val="CC3300"/>
                </a:solidFill>
                <a:latin typeface="Arial" charset="0"/>
              </a:rPr>
              <a:t>чел.</a:t>
            </a:r>
            <a:r>
              <a:rPr lang="ru-RU" sz="2000" b="1" dirty="0">
                <a:solidFill>
                  <a:srgbClr val="006260"/>
                </a:solidFill>
                <a:latin typeface="Arial" charset="0"/>
              </a:rPr>
              <a:t> </a:t>
            </a:r>
          </a:p>
          <a:p>
            <a:endParaRPr lang="ru-RU" dirty="0"/>
          </a:p>
        </p:txBody>
      </p:sp>
      <p:sp>
        <p:nvSpPr>
          <p:cNvPr id="10" name="WordArt 62"/>
          <p:cNvSpPr>
            <a:spLocks noChangeArrowheads="1" noChangeShapeType="1" noTextEdit="1"/>
          </p:cNvSpPr>
          <p:nvPr/>
        </p:nvSpPr>
        <p:spPr bwMode="auto">
          <a:xfrm>
            <a:off x="2123728" y="44624"/>
            <a:ext cx="5759450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Кадастровые инженеры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Псковской области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810520C-24E8-484C-B59D-CF6A72ABA493}" type="slidenum">
              <a:rPr lang="uk-UA" sz="1200">
                <a:solidFill>
                  <a:srgbClr val="898989"/>
                </a:solidFill>
              </a:rPr>
              <a:pPr algn="r"/>
              <a:t>6</a:t>
            </a:fld>
            <a:endParaRPr lang="uk-UA" sz="1200">
              <a:solidFill>
                <a:srgbClr val="898989"/>
              </a:solidFill>
            </a:endParaRPr>
          </a:p>
        </p:txBody>
      </p:sp>
      <p:graphicFrame>
        <p:nvGraphicFramePr>
          <p:cNvPr id="4098" name="Диаграмма 6"/>
          <p:cNvGraphicFramePr>
            <a:graphicFrameLocks/>
          </p:cNvGraphicFramePr>
          <p:nvPr/>
        </p:nvGraphicFramePr>
        <p:xfrm>
          <a:off x="-36512" y="4000500"/>
          <a:ext cx="255270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6" name="Worksheet" r:id="rId4" imgW="2276427" imgH="2552890" progId="Excel.Sheet.8">
                  <p:embed/>
                </p:oleObj>
              </mc:Choice>
              <mc:Fallback>
                <p:oleObj name="Worksheet" r:id="rId4" imgW="2276427" imgH="2552890" progId="Excel.Sheet.8">
                  <p:embed/>
                  <p:pic>
                    <p:nvPicPr>
                      <p:cNvPr id="0" name="Диаграмма 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4000500"/>
                        <a:ext cx="2552700" cy="285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Диаграмма 7"/>
          <p:cNvGraphicFramePr>
            <a:graphicFrameLocks/>
          </p:cNvGraphicFramePr>
          <p:nvPr/>
        </p:nvGraphicFramePr>
        <p:xfrm>
          <a:off x="6228184" y="3861072"/>
          <a:ext cx="2771775" cy="280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7" name="Worksheet" r:id="rId7" imgW="2390870" imgH="3152966" progId="Excel.Sheet.8">
                  <p:embed/>
                </p:oleObj>
              </mc:Choice>
              <mc:Fallback>
                <p:oleObj name="Worksheet" r:id="rId7" imgW="2390870" imgH="3152966" progId="Excel.Sheet.8">
                  <p:embed/>
                  <p:pic>
                    <p:nvPicPr>
                      <p:cNvPr id="0" name="Диаграмма 7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8184" y="3861072"/>
                        <a:ext cx="2771775" cy="2808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0" name="Прямоугольник 8"/>
          <p:cNvSpPr>
            <a:spLocks noChangeArrowheads="1"/>
          </p:cNvSpPr>
          <p:nvPr/>
        </p:nvSpPr>
        <p:spPr bwMode="auto">
          <a:xfrm>
            <a:off x="215900" y="1173931"/>
            <a:ext cx="8712200" cy="1835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5600" algn="just">
              <a:lnSpc>
                <a:spcPct val="115000"/>
              </a:lnSpc>
              <a:spcBef>
                <a:spcPts val="1000"/>
              </a:spcBef>
              <a:defRPr/>
            </a:pPr>
            <a:r>
              <a:rPr lang="ru-RU" sz="1600" b="1" dirty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Количество учетно-регистрационных действий, осуществленных на основании документов, подготовленных кадастровыми инженерами (межевые планы, технические  планы,  акты обследования, карты-планы):</a:t>
            </a:r>
          </a:p>
          <a:p>
            <a:pPr>
              <a:lnSpc>
                <a:spcPct val="115000"/>
              </a:lnSpc>
              <a:spcBef>
                <a:spcPts val="1000"/>
              </a:spcBef>
              <a:buFontTx/>
              <a:buChar char="-"/>
              <a:defRPr/>
            </a:pPr>
            <a:r>
              <a:rPr lang="ru-RU" sz="1700" b="1" i="1" u="sng" dirty="0">
                <a:solidFill>
                  <a:srgbClr val="C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 в 2016 году – 51244 УРД;</a:t>
            </a:r>
          </a:p>
          <a:p>
            <a:pPr>
              <a:lnSpc>
                <a:spcPct val="115000"/>
              </a:lnSpc>
              <a:spcBef>
                <a:spcPts val="1000"/>
              </a:spcBef>
              <a:buFontTx/>
              <a:buChar char="-"/>
              <a:defRPr/>
            </a:pPr>
            <a:r>
              <a:rPr lang="ru-RU" sz="1700" b="1" i="1" u="sng" dirty="0">
                <a:solidFill>
                  <a:srgbClr val="C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 в 1 полугодии 2017 года - 21501 УРД.</a:t>
            </a:r>
          </a:p>
        </p:txBody>
      </p:sp>
      <p:sp>
        <p:nvSpPr>
          <p:cNvPr id="33801" name="Прямоугольник 9"/>
          <p:cNvSpPr>
            <a:spLocks noChangeArrowheads="1"/>
          </p:cNvSpPr>
          <p:nvPr/>
        </p:nvSpPr>
        <p:spPr bwMode="auto">
          <a:xfrm>
            <a:off x="4427538" y="2060848"/>
            <a:ext cx="4716462" cy="1224951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ru-RU" sz="1600" b="1" dirty="0">
                <a:solidFill>
                  <a:srgbClr val="004EC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Количество приостановок :</a:t>
            </a:r>
          </a:p>
          <a:p>
            <a:pPr>
              <a:lnSpc>
                <a:spcPct val="115000"/>
              </a:lnSpc>
              <a:buFontTx/>
              <a:buChar char="-"/>
              <a:defRPr/>
            </a:pPr>
            <a:r>
              <a:rPr lang="ru-RU" sz="1600" b="1" dirty="0">
                <a:solidFill>
                  <a:srgbClr val="004EC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в 2016 году - </a:t>
            </a:r>
            <a:r>
              <a:rPr lang="ru-RU" sz="1600" b="1" dirty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10103 шт. </a:t>
            </a:r>
            <a:r>
              <a:rPr lang="ru-RU" sz="1600" b="1" dirty="0" smtClean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(</a:t>
            </a:r>
            <a:r>
              <a:rPr lang="en-US" sz="1600" b="1" dirty="0" smtClean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19</a:t>
            </a:r>
            <a:r>
              <a:rPr lang="ru-RU" sz="1600" b="1" dirty="0" smtClean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,</a:t>
            </a:r>
            <a:r>
              <a:rPr lang="en-US" sz="1600" b="1" dirty="0" smtClean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7</a:t>
            </a:r>
            <a:r>
              <a:rPr lang="ru-RU" sz="1600" b="1" dirty="0" smtClean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%);</a:t>
            </a:r>
            <a:endParaRPr lang="ru-RU" sz="1600" b="1" dirty="0">
              <a:solidFill>
                <a:srgbClr val="FF0000"/>
              </a:solidFill>
              <a:latin typeface="Segoe UI" pitchFamily="34" charset="0"/>
              <a:ea typeface="Calibri" pitchFamily="34" charset="0"/>
              <a:cs typeface="Segoe UI" pitchFamily="34" charset="0"/>
            </a:endParaRPr>
          </a:p>
          <a:p>
            <a:pPr>
              <a:lnSpc>
                <a:spcPct val="115000"/>
              </a:lnSpc>
              <a:buFontTx/>
              <a:buChar char="-"/>
              <a:defRPr/>
            </a:pPr>
            <a:r>
              <a:rPr lang="ru-RU" sz="1600" b="1" dirty="0">
                <a:solidFill>
                  <a:srgbClr val="004EC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 в 1 полугодии 2017 года - </a:t>
            </a:r>
            <a:r>
              <a:rPr lang="ru-RU" sz="1600" b="1" dirty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3008 шт. (</a:t>
            </a:r>
            <a:r>
              <a:rPr lang="ru-RU" sz="1600" b="1" dirty="0" smtClean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14%).</a:t>
            </a:r>
          </a:p>
          <a:p>
            <a:pPr algn="ctr">
              <a:lnSpc>
                <a:spcPct val="115000"/>
              </a:lnSpc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Показатель по РФ за 1 пол 2017 – </a:t>
            </a:r>
            <a:r>
              <a:rPr lang="ru-RU" sz="1400" b="1" dirty="0" smtClean="0">
                <a:solidFill>
                  <a:schemeClr val="tx1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17</a:t>
            </a:r>
            <a:r>
              <a:rPr lang="ru-RU" sz="1400" b="1" dirty="0" smtClean="0">
                <a:solidFill>
                  <a:schemeClr val="tx1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,58%</a:t>
            </a:r>
            <a:endParaRPr lang="ru-RU" sz="1400" b="1" dirty="0">
              <a:solidFill>
                <a:schemeClr val="tx1"/>
              </a:solidFill>
              <a:latin typeface="Segoe UI" pitchFamily="34" charset="0"/>
              <a:ea typeface="Calibri" pitchFamily="34" charset="0"/>
              <a:cs typeface="Segoe UI" pitchFamily="34" charset="0"/>
            </a:endParaRPr>
          </a:p>
        </p:txBody>
      </p:sp>
      <p:graphicFrame>
        <p:nvGraphicFramePr>
          <p:cNvPr id="4100" name="Диаграмма 10"/>
          <p:cNvGraphicFramePr>
            <a:graphicFrameLocks/>
          </p:cNvGraphicFramePr>
          <p:nvPr/>
        </p:nvGraphicFramePr>
        <p:xfrm>
          <a:off x="3181350" y="4393009"/>
          <a:ext cx="2543175" cy="249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Worksheet" r:id="rId10" imgW="3810048" imgH="4191095" progId="Excel.Sheet.8">
                  <p:embed/>
                </p:oleObj>
              </mc:Choice>
              <mc:Fallback>
                <p:oleObj name="Worksheet" r:id="rId10" imgW="3810048" imgH="4191095" progId="Excel.Sheet.8">
                  <p:embed/>
                  <p:pic>
                    <p:nvPicPr>
                      <p:cNvPr id="0" name="Диаграмма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1350" y="4393009"/>
                        <a:ext cx="2543175" cy="2492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5" name="Picture 38" descr="gerb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035311" y="3212976"/>
            <a:ext cx="4552913" cy="1224951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5000"/>
              </a:lnSpc>
              <a:defRPr/>
            </a:pPr>
            <a:r>
              <a:rPr lang="ru-RU" sz="1600" b="1" dirty="0">
                <a:solidFill>
                  <a:srgbClr val="72AF2F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Количество отказов:</a:t>
            </a:r>
          </a:p>
          <a:p>
            <a:pPr>
              <a:lnSpc>
                <a:spcPct val="115000"/>
              </a:lnSpc>
              <a:buFontTx/>
              <a:buChar char="-"/>
              <a:defRPr/>
            </a:pPr>
            <a:r>
              <a:rPr lang="ru-RU" sz="1600" b="1" dirty="0">
                <a:solidFill>
                  <a:srgbClr val="72AF2F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в 2016 году - </a:t>
            </a:r>
            <a:r>
              <a:rPr lang="ru-RU" sz="1600" b="1" dirty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6091 шт. (</a:t>
            </a:r>
            <a:r>
              <a:rPr lang="ru-RU" sz="1600" b="1" dirty="0" smtClean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11,9%);</a:t>
            </a:r>
            <a:endParaRPr lang="ru-RU" sz="1600" b="1" dirty="0">
              <a:solidFill>
                <a:srgbClr val="FF0000"/>
              </a:solidFill>
              <a:latin typeface="Segoe UI" pitchFamily="34" charset="0"/>
              <a:ea typeface="Calibri" pitchFamily="34" charset="0"/>
              <a:cs typeface="Segoe UI" pitchFamily="34" charset="0"/>
            </a:endParaRPr>
          </a:p>
          <a:p>
            <a:pPr>
              <a:lnSpc>
                <a:spcPct val="115000"/>
              </a:lnSpc>
              <a:buFontTx/>
              <a:buChar char="-"/>
              <a:defRPr/>
            </a:pPr>
            <a:r>
              <a:rPr lang="ru-RU" sz="1600" b="1" dirty="0">
                <a:solidFill>
                  <a:srgbClr val="72AF2F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 в 1 полугодии 2017 года - </a:t>
            </a:r>
            <a:r>
              <a:rPr lang="ru-RU" sz="1600" b="1" dirty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2060 шт. (9,6</a:t>
            </a:r>
            <a:r>
              <a:rPr lang="ru-RU" sz="1600" b="1" dirty="0" smtClean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%).</a:t>
            </a:r>
          </a:p>
          <a:p>
            <a:pPr>
              <a:lnSpc>
                <a:spcPct val="115000"/>
              </a:lnSpc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   </a:t>
            </a:r>
            <a:r>
              <a:rPr lang="ru-RU" sz="1400" b="1" dirty="0" smtClean="0">
                <a:solidFill>
                  <a:schemeClr val="tx1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Показатель по РФ за 1 пол 2017 – </a:t>
            </a:r>
            <a:r>
              <a:rPr lang="ru-RU" sz="1400" b="1" dirty="0" smtClean="0">
                <a:solidFill>
                  <a:schemeClr val="tx1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14,06%</a:t>
            </a:r>
            <a:endParaRPr lang="ru-RU" sz="1400" b="1" dirty="0">
              <a:solidFill>
                <a:schemeClr val="tx1"/>
              </a:solidFill>
              <a:latin typeface="Segoe UI" pitchFamily="34" charset="0"/>
              <a:ea typeface="Calibri" pitchFamily="34" charset="0"/>
              <a:cs typeface="Segoe UI" pitchFamily="34" charset="0"/>
            </a:endParaRPr>
          </a:p>
        </p:txBody>
      </p:sp>
      <p:sp>
        <p:nvSpPr>
          <p:cNvPr id="12" name="WordArt 62"/>
          <p:cNvSpPr>
            <a:spLocks noChangeArrowheads="1" noChangeShapeType="1" noTextEdit="1"/>
          </p:cNvSpPr>
          <p:nvPr/>
        </p:nvSpPr>
        <p:spPr bwMode="auto">
          <a:xfrm>
            <a:off x="2123728" y="44624"/>
            <a:ext cx="5759450" cy="1042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Кадастровые инженеры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Псковской области 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C14D98B1-80AF-463C-99EE-2F22C0147365}" type="slidenum">
              <a:rPr lang="uk-UA" sz="1200">
                <a:solidFill>
                  <a:srgbClr val="898989"/>
                </a:solidFill>
              </a:rPr>
              <a:pPr algn="r"/>
              <a:t>7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34819" name="Picture 38" descr="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6257925"/>
            <a:ext cx="543401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Прямоугольник 5"/>
          <p:cNvSpPr>
            <a:spLocks noChangeArrowheads="1"/>
          </p:cNvSpPr>
          <p:nvPr/>
        </p:nvSpPr>
        <p:spPr bwMode="auto">
          <a:xfrm>
            <a:off x="71438" y="1196975"/>
            <a:ext cx="8964612" cy="390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ru-RU" b="1" dirty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- проведение семинаров, лекций и рабочих встреч с КИ;</a:t>
            </a:r>
          </a:p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ru-RU" b="1" dirty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- осуществление консультаций на «личном приеме» профильными специалистами кадастровой палаты;</a:t>
            </a:r>
          </a:p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ru-RU" b="1" dirty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- участие в работе Апелляционной комиссии по рассмотрению заявлений об обжаловании решений о приостановлении осуществления КУ и РП при Управлении </a:t>
            </a:r>
            <a:r>
              <a:rPr lang="ru-RU" b="1" dirty="0" err="1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Росреестра</a:t>
            </a:r>
            <a:r>
              <a:rPr lang="ru-RU" b="1" dirty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 по Псковской области и анализ выявленных ошибок;</a:t>
            </a:r>
          </a:p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ru-RU" b="1" dirty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- анализ ошибок, допускаемых КИ при подготовке документов, выявленных посредством электронного сервиса «Личный кабинет кадастрового инженера» на сайте </a:t>
            </a:r>
            <a:r>
              <a:rPr lang="ru-RU" b="1" dirty="0" err="1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Росреестра</a:t>
            </a:r>
            <a:r>
              <a:rPr lang="ru-RU" b="1" dirty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;</a:t>
            </a:r>
          </a:p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ru-RU" b="1" dirty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- анализ Рейтинга КИ, путем мониторинга Реестра КИ на сайте </a:t>
            </a:r>
            <a:r>
              <a:rPr lang="ru-RU" b="1" dirty="0" err="1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Росреестра</a:t>
            </a:r>
            <a:r>
              <a:rPr lang="ru-RU" b="1" dirty="0">
                <a:solidFill>
                  <a:srgbClr val="00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.</a:t>
            </a:r>
          </a:p>
        </p:txBody>
      </p:sp>
      <p:sp>
        <p:nvSpPr>
          <p:cNvPr id="34823" name="Прямоугольник 6"/>
          <p:cNvSpPr>
            <a:spLocks noChangeArrowheads="1"/>
          </p:cNvSpPr>
          <p:nvPr/>
        </p:nvSpPr>
        <p:spPr bwMode="auto">
          <a:xfrm>
            <a:off x="1268413" y="908050"/>
            <a:ext cx="660717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ru-RU" b="1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Используются следующие способы взаимодействия: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19250" y="5084763"/>
            <a:ext cx="6337300" cy="1584325"/>
          </a:xfrm>
          <a:prstGeom prst="rect">
            <a:avLst/>
          </a:prstGeom>
          <a:solidFill>
            <a:srgbClr val="006FB8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>
                <a:solidFill>
                  <a:srgbClr val="FFFF00"/>
                </a:solidFill>
                <a:latin typeface="Segoe UI" pitchFamily="34" charset="0"/>
                <a:cs typeface="Arial" charset="0"/>
              </a:rPr>
              <a:t>НО! </a:t>
            </a:r>
          </a:p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Это способы  работы со стороны специалистов  кадастровой  палаты, а</a:t>
            </a:r>
          </a:p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</a:t>
            </a:r>
            <a:r>
              <a:rPr lang="ru-RU" b="1">
                <a:solidFill>
                  <a:srgbClr val="FFFF00"/>
                </a:solidFill>
                <a:latin typeface="Segoe UI" pitchFamily="34" charset="0"/>
                <a:cs typeface="Arial" charset="0"/>
              </a:rPr>
              <a:t>ЭФФЕКТИВНОЕ  ВЗАИМОДЕЙСТВИЕ  </a:t>
            </a:r>
          </a:p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предполагает активную деятельность всех сторон! </a:t>
            </a:r>
          </a:p>
        </p:txBody>
      </p:sp>
      <p:sp>
        <p:nvSpPr>
          <p:cNvPr id="9" name="WordArt 62"/>
          <p:cNvSpPr>
            <a:spLocks noChangeArrowheads="1" noChangeShapeType="1" noTextEdit="1"/>
          </p:cNvSpPr>
          <p:nvPr/>
        </p:nvSpPr>
        <p:spPr bwMode="auto">
          <a:xfrm>
            <a:off x="2123728" y="44624"/>
            <a:ext cx="5759450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Способы взаимодействия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 кадастровыми инженерами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EB97ABD-2B5A-43B4-BBEC-7D3558F98244}" type="slidenum">
              <a:rPr lang="uk-UA" sz="1200">
                <a:solidFill>
                  <a:srgbClr val="898989"/>
                </a:solidFill>
              </a:rPr>
              <a:pPr algn="r"/>
              <a:t>8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35843" name="Picture 38" descr="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Прямоугольник 6"/>
          <p:cNvSpPr>
            <a:spLocks noChangeArrowheads="1"/>
          </p:cNvSpPr>
          <p:nvPr/>
        </p:nvSpPr>
        <p:spPr bwMode="auto">
          <a:xfrm>
            <a:off x="1268413" y="908050"/>
            <a:ext cx="6607175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ru-RU" b="1">
                <a:solidFill>
                  <a:srgbClr val="FF0000"/>
                </a:solidFill>
                <a:latin typeface="Segoe UI" pitchFamily="34" charset="0"/>
                <a:ea typeface="Calibri" pitchFamily="34" charset="0"/>
                <a:cs typeface="Segoe UI" pitchFamily="34" charset="0"/>
              </a:rPr>
              <a:t> </a:t>
            </a:r>
          </a:p>
          <a:p>
            <a:pPr>
              <a:lnSpc>
                <a:spcPct val="115000"/>
              </a:lnSpc>
              <a:spcBef>
                <a:spcPts val="600"/>
              </a:spcBef>
            </a:pPr>
            <a:endParaRPr lang="ru-RU" b="1">
              <a:solidFill>
                <a:srgbClr val="FF0000"/>
              </a:solidFill>
              <a:latin typeface="Segoe UI" pitchFamily="34" charset="0"/>
              <a:ea typeface="Calibri" pitchFamily="34" charset="0"/>
              <a:cs typeface="Segoe UI" pitchFamily="34" charset="0"/>
            </a:endParaRPr>
          </a:p>
        </p:txBody>
      </p:sp>
      <p:sp>
        <p:nvSpPr>
          <p:cNvPr id="35846" name="TextBox 9"/>
          <p:cNvSpPr txBox="1">
            <a:spLocks noChangeArrowheads="1"/>
          </p:cNvSpPr>
          <p:nvPr/>
        </p:nvSpPr>
        <p:spPr bwMode="auto">
          <a:xfrm>
            <a:off x="1116013" y="2349500"/>
            <a:ext cx="2098675" cy="738188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</a:rPr>
              <a:t>1 полугодие 2017 года</a:t>
            </a:r>
          </a:p>
          <a:p>
            <a:pPr algn="ctr"/>
            <a:endParaRPr lang="ru-RU" sz="100" b="1">
              <a:solidFill>
                <a:srgbClr val="FFFFFF"/>
              </a:solidFill>
              <a:latin typeface="Segoe UI" pitchFamily="34" charset="0"/>
            </a:endParaRPr>
          </a:p>
          <a:p>
            <a:pPr algn="ctr"/>
            <a:endParaRPr lang="ru-RU" sz="100" b="1">
              <a:solidFill>
                <a:srgbClr val="FFFFFF"/>
              </a:solidFill>
              <a:latin typeface="Segoe UI" pitchFamily="34" charset="0"/>
            </a:endParaRPr>
          </a:p>
          <a:p>
            <a:pPr algn="ctr"/>
            <a:endParaRPr lang="ru-RU" sz="100" b="1">
              <a:solidFill>
                <a:srgbClr val="FFFFFF"/>
              </a:solidFill>
              <a:latin typeface="Segoe UI" pitchFamily="34" charset="0"/>
            </a:endParaRPr>
          </a:p>
          <a:p>
            <a:pPr algn="ctr"/>
            <a:endParaRPr lang="ru-RU" sz="100" b="1">
              <a:solidFill>
                <a:srgbClr val="FFFFFF"/>
              </a:solidFill>
              <a:latin typeface="Segoe UI" pitchFamily="34" charset="0"/>
            </a:endParaRPr>
          </a:p>
          <a:p>
            <a:pPr algn="ctr"/>
            <a:endParaRPr lang="ru-RU" sz="100" b="1">
              <a:solidFill>
                <a:srgbClr val="FFFFFF"/>
              </a:solidFill>
              <a:latin typeface="Segoe UI" pitchFamily="34" charset="0"/>
            </a:endParaRPr>
          </a:p>
          <a:p>
            <a:pPr algn="ctr"/>
            <a:endParaRPr lang="ru-RU" sz="100" b="1">
              <a:solidFill>
                <a:srgbClr val="FFFFFF"/>
              </a:solidFill>
              <a:latin typeface="Segoe U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32075" y="1484313"/>
            <a:ext cx="5611813" cy="379412"/>
          </a:xfrm>
          <a:prstGeom prst="rect">
            <a:avLst/>
          </a:prstGeom>
          <a:solidFill>
            <a:srgbClr val="7AB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10 мероприятий, все на бесплатной основе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14688" y="2492375"/>
            <a:ext cx="2443162" cy="369888"/>
          </a:xfrm>
          <a:prstGeom prst="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3 мероприятия</a:t>
            </a:r>
          </a:p>
        </p:txBody>
      </p:sp>
      <p:sp>
        <p:nvSpPr>
          <p:cNvPr id="35849" name="TextBox 12"/>
          <p:cNvSpPr txBox="1">
            <a:spLocks noChangeArrowheads="1"/>
          </p:cNvSpPr>
          <p:nvPr/>
        </p:nvSpPr>
        <p:spPr bwMode="auto">
          <a:xfrm>
            <a:off x="884238" y="1484313"/>
            <a:ext cx="1747837" cy="369887"/>
          </a:xfrm>
          <a:prstGeom prst="rect">
            <a:avLst/>
          </a:prstGeom>
          <a:solidFill>
            <a:srgbClr val="26A12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</a:rPr>
              <a:t>2016 год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71775" y="1052513"/>
            <a:ext cx="3422650" cy="34925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>
                <a:solidFill>
                  <a:srgbClr val="FFFF00"/>
                </a:solidFill>
                <a:latin typeface="Segoe UI" pitchFamily="34" charset="0"/>
              </a:rPr>
              <a:t>ПРОВЕДЕНО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657850" y="2276475"/>
            <a:ext cx="2443163" cy="369888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2 бесплатных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657850" y="2636838"/>
            <a:ext cx="2443163" cy="441325"/>
          </a:xfrm>
          <a:prstGeom prst="rect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1 платное  </a:t>
            </a:r>
          </a:p>
          <a:p>
            <a:pPr algn="ctr"/>
            <a:r>
              <a:rPr lang="ru-RU" sz="1000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(2200 руб  -11 человек)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195513" y="1844675"/>
            <a:ext cx="4608512" cy="369888"/>
          </a:xfrm>
          <a:prstGeom prst="rect">
            <a:avLst/>
          </a:prstGeom>
          <a:solidFill>
            <a:schemeClr val="accent6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Посетило 238  человек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195513" y="3078163"/>
            <a:ext cx="4667250" cy="369887"/>
          </a:xfrm>
          <a:prstGeom prst="rect">
            <a:avLst/>
          </a:prstGeom>
          <a:solidFill>
            <a:schemeClr val="accent6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Посетило </a:t>
            </a:r>
            <a:r>
              <a:rPr lang="ru-RU" b="1" dirty="0" smtClean="0">
                <a:solidFill>
                  <a:srgbClr val="FFFFFF"/>
                </a:solidFill>
                <a:latin typeface="Segoe UI" pitchFamily="34" charset="0"/>
                <a:cs typeface="Arial" charset="0"/>
              </a:rPr>
              <a:t>28  </a:t>
            </a:r>
            <a:r>
              <a:rPr lang="ru-RU" b="1" dirty="0">
                <a:solidFill>
                  <a:srgbClr val="FFFFFF"/>
                </a:solidFill>
                <a:latin typeface="Segoe UI" pitchFamily="34" charset="0"/>
                <a:cs typeface="Arial" charset="0"/>
              </a:rPr>
              <a:t>человек</a:t>
            </a:r>
          </a:p>
        </p:txBody>
      </p:sp>
      <p:sp>
        <p:nvSpPr>
          <p:cNvPr id="35855" name="TextBox 18"/>
          <p:cNvSpPr txBox="1">
            <a:spLocks noChangeArrowheads="1"/>
          </p:cNvSpPr>
          <p:nvPr/>
        </p:nvSpPr>
        <p:spPr bwMode="auto">
          <a:xfrm>
            <a:off x="1116013" y="3573463"/>
            <a:ext cx="2098675" cy="922337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</a:rPr>
              <a:t>Запланировано на 2 полугодие 2017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203575" y="3860800"/>
            <a:ext cx="2443163" cy="369888"/>
          </a:xfrm>
          <a:prstGeom prst="rect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10 мероприятий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646738" y="3582988"/>
            <a:ext cx="2443162" cy="503237"/>
          </a:xfrm>
          <a:prstGeom prst="rect">
            <a:avLst/>
          </a:prstGeom>
          <a:solidFill>
            <a:srgbClr val="00B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5 бесплатных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657850" y="4086225"/>
            <a:ext cx="2443163" cy="431800"/>
          </a:xfrm>
          <a:prstGeom prst="rect">
            <a:avLst/>
          </a:prstGeom>
          <a:solidFill>
            <a:schemeClr val="accent4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5 платных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195513" y="4508500"/>
            <a:ext cx="4824412" cy="369888"/>
          </a:xfrm>
          <a:prstGeom prst="rect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Segoe UI" pitchFamily="34" charset="0"/>
                <a:cs typeface="Arial" charset="0"/>
              </a:rPr>
              <a:t> Прогноз посещения около 200 человек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03200" y="5408613"/>
            <a:ext cx="6600825" cy="1189037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Tx/>
              <a:buChar char="-"/>
              <a:defRPr/>
            </a:pPr>
            <a:r>
              <a:rPr lang="ru-RU" dirty="0" smtClean="0">
                <a:solidFill>
                  <a:prstClr val="black"/>
                </a:solidFill>
              </a:rPr>
              <a:t> недостаточный </a:t>
            </a:r>
            <a:r>
              <a:rPr lang="ru-RU" dirty="0">
                <a:solidFill>
                  <a:prstClr val="black"/>
                </a:solidFill>
              </a:rPr>
              <a:t>интерес и желание КИ принимать участие, ссылка на отсутствие времени;</a:t>
            </a:r>
          </a:p>
          <a:p>
            <a:pPr algn="just">
              <a:buFontTx/>
              <a:buChar char="-"/>
              <a:defRPr/>
            </a:pPr>
            <a:r>
              <a:rPr lang="ru-RU" dirty="0">
                <a:solidFill>
                  <a:prstClr val="black"/>
                </a:solidFill>
              </a:rPr>
              <a:t> удаленность КИ от места проведения мероприятия (до 300 км);</a:t>
            </a:r>
          </a:p>
          <a:p>
            <a:pPr algn="just">
              <a:buFontTx/>
              <a:buChar char="-"/>
              <a:defRPr/>
            </a:pPr>
            <a:r>
              <a:rPr lang="ru-RU" dirty="0">
                <a:solidFill>
                  <a:prstClr val="black"/>
                </a:solidFill>
              </a:rPr>
              <a:t> слабая «обратная связь» от КИ по интересующим их вопросам.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3200" y="5030788"/>
            <a:ext cx="1312863" cy="3698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</a:rPr>
              <a:t>Проблемы:</a:t>
            </a:r>
          </a:p>
        </p:txBody>
      </p:sp>
      <p:sp>
        <p:nvSpPr>
          <p:cNvPr id="26" name="WordArt 62"/>
          <p:cNvSpPr>
            <a:spLocks noChangeArrowheads="1" noChangeShapeType="1" noTextEdit="1"/>
          </p:cNvSpPr>
          <p:nvPr/>
        </p:nvSpPr>
        <p:spPr bwMode="auto">
          <a:xfrm>
            <a:off x="2123728" y="44624"/>
            <a:ext cx="5759450" cy="826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Семинары, лекции,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рабочие встречи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4"/>
          <p:cNvSpPr txBox="1">
            <a:spLocks noGrp="1"/>
          </p:cNvSpPr>
          <p:nvPr/>
        </p:nvSpPr>
        <p:spPr bwMode="auto">
          <a:xfrm>
            <a:off x="6054725" y="6592888"/>
            <a:ext cx="28416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2A35992-1E70-46F6-9A6E-E2FC673C7803}" type="slidenum">
              <a:rPr lang="uk-UA" sz="1200">
                <a:solidFill>
                  <a:srgbClr val="898989"/>
                </a:solidFill>
              </a:rPr>
              <a:pPr algn="r"/>
              <a:t>9</a:t>
            </a:fld>
            <a:endParaRPr lang="uk-UA" sz="1200">
              <a:solidFill>
                <a:srgbClr val="898989"/>
              </a:solidFill>
            </a:endParaRPr>
          </a:p>
        </p:txBody>
      </p:sp>
      <p:pic>
        <p:nvPicPr>
          <p:cNvPr id="36868" name="Picture 38" descr="ger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75" y="44450"/>
            <a:ext cx="57467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Box 1"/>
          <p:cNvSpPr txBox="1">
            <a:spLocks noChangeArrowheads="1"/>
          </p:cNvSpPr>
          <p:nvPr/>
        </p:nvSpPr>
        <p:spPr bwMode="auto">
          <a:xfrm>
            <a:off x="2490788" y="5141913"/>
            <a:ext cx="12176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ru-RU" b="1">
                <a:solidFill>
                  <a:srgbClr val="FF0000"/>
                </a:solidFill>
              </a:rPr>
              <a:t>61 чел.</a:t>
            </a:r>
          </a:p>
        </p:txBody>
      </p:sp>
      <p:sp>
        <p:nvSpPr>
          <p:cNvPr id="36870" name="TextBox 1"/>
          <p:cNvSpPr txBox="1">
            <a:spLocks noChangeArrowheads="1"/>
          </p:cNvSpPr>
          <p:nvPr/>
        </p:nvSpPr>
        <p:spPr bwMode="auto">
          <a:xfrm>
            <a:off x="3714750" y="4421188"/>
            <a:ext cx="12176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ru-RU" b="1">
                <a:solidFill>
                  <a:srgbClr val="FF0000"/>
                </a:solidFill>
              </a:rPr>
              <a:t>150 чел.</a:t>
            </a:r>
          </a:p>
        </p:txBody>
      </p:sp>
      <p:sp>
        <p:nvSpPr>
          <p:cNvPr id="36871" name="TextBox 1"/>
          <p:cNvSpPr txBox="1">
            <a:spLocks noChangeArrowheads="1"/>
          </p:cNvSpPr>
          <p:nvPr/>
        </p:nvSpPr>
        <p:spPr bwMode="auto">
          <a:xfrm>
            <a:off x="5010150" y="3052763"/>
            <a:ext cx="12176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ru-RU" b="1">
                <a:solidFill>
                  <a:srgbClr val="FF0000"/>
                </a:solidFill>
              </a:rPr>
              <a:t>351 чел.</a:t>
            </a:r>
          </a:p>
        </p:txBody>
      </p:sp>
      <p:sp>
        <p:nvSpPr>
          <p:cNvPr id="36872" name="TextBox 1"/>
          <p:cNvSpPr txBox="1">
            <a:spLocks noChangeArrowheads="1"/>
          </p:cNvSpPr>
          <p:nvPr/>
        </p:nvSpPr>
        <p:spPr bwMode="auto">
          <a:xfrm>
            <a:off x="6378575" y="4418013"/>
            <a:ext cx="12176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ru-RU" b="1">
                <a:solidFill>
                  <a:srgbClr val="FF0000"/>
                </a:solidFill>
              </a:rPr>
              <a:t>159 чел.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4213" y="981075"/>
            <a:ext cx="8280400" cy="863600"/>
          </a:xfrm>
          <a:prstGeom prst="rect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Segoe UI" pitchFamily="34" charset="0"/>
                <a:cs typeface="Arial" charset="0"/>
              </a:rPr>
              <a:t> ВСЕГО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Segoe UI" pitchFamily="34" charset="0"/>
                <a:cs typeface="Arial" charset="0"/>
              </a:rPr>
              <a:t>принято </a:t>
            </a:r>
            <a:r>
              <a:rPr lang="ru-RU" b="1" dirty="0">
                <a:solidFill>
                  <a:schemeClr val="bg1"/>
                </a:solidFill>
                <a:latin typeface="Segoe UI" pitchFamily="34" charset="0"/>
                <a:cs typeface="Arial" charset="0"/>
              </a:rPr>
              <a:t>на </a:t>
            </a:r>
            <a:r>
              <a:rPr lang="ru-RU" b="1" dirty="0" smtClean="0">
                <a:solidFill>
                  <a:schemeClr val="bg1"/>
                </a:solidFill>
                <a:latin typeface="Segoe UI" pitchFamily="34" charset="0"/>
                <a:cs typeface="Arial" charset="0"/>
              </a:rPr>
              <a:t>личном приеме </a:t>
            </a:r>
            <a:r>
              <a:rPr lang="ru-RU" b="1" dirty="0">
                <a:solidFill>
                  <a:schemeClr val="bg1"/>
                </a:solidFill>
                <a:latin typeface="Segoe UI" pitchFamily="34" charset="0"/>
                <a:cs typeface="Arial" charset="0"/>
              </a:rPr>
              <a:t>в </a:t>
            </a:r>
            <a:r>
              <a:rPr lang="ru-RU" b="1" dirty="0" smtClean="0">
                <a:solidFill>
                  <a:schemeClr val="bg1"/>
                </a:solidFill>
                <a:latin typeface="Segoe UI" pitchFamily="34" charset="0"/>
                <a:cs typeface="Arial" charset="0"/>
              </a:rPr>
              <a:t>кадастровой палате </a:t>
            </a:r>
            <a:r>
              <a:rPr lang="ru-RU" b="1" dirty="0">
                <a:solidFill>
                  <a:schemeClr val="bg1"/>
                </a:solidFill>
                <a:latin typeface="Segoe UI" pitchFamily="34" charset="0"/>
                <a:cs typeface="Arial" charset="0"/>
              </a:rPr>
              <a:t>в 1 полугодии 2017 г. 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  <a:latin typeface="Segoe UI" pitchFamily="34" charset="0"/>
                <a:cs typeface="Arial" charset="0"/>
              </a:rPr>
              <a:t>2121 человек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380288" y="5373688"/>
            <a:ext cx="647700" cy="5762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36875" name="Диаграмма 16"/>
          <p:cNvGraphicFramePr>
            <a:graphicFrameLocks/>
          </p:cNvGraphicFramePr>
          <p:nvPr/>
        </p:nvGraphicFramePr>
        <p:xfrm>
          <a:off x="128588" y="2770188"/>
          <a:ext cx="8023225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7" r:id="rId5" imgW="8023031" imgH="4163929" progId="Excel.Sheet.8">
                  <p:embed/>
                </p:oleObj>
              </mc:Choice>
              <mc:Fallback>
                <p:oleObj r:id="rId5" imgW="8023031" imgH="4163929" progId="Excel.Sheet.8">
                  <p:embed/>
                  <p:pic>
                    <p:nvPicPr>
                      <p:cNvPr id="0" name="Диаграмма 1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2770188"/>
                        <a:ext cx="8023225" cy="416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Выноска со стрелкой вниз 17"/>
          <p:cNvSpPr/>
          <p:nvPr/>
        </p:nvSpPr>
        <p:spPr>
          <a:xfrm>
            <a:off x="684213" y="1916113"/>
            <a:ext cx="8280400" cy="936625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877" name="Прямоугольник 18"/>
          <p:cNvSpPr>
            <a:spLocks noChangeArrowheads="1"/>
          </p:cNvSpPr>
          <p:nvPr/>
        </p:nvSpPr>
        <p:spPr bwMode="auto">
          <a:xfrm>
            <a:off x="755650" y="1909763"/>
            <a:ext cx="8388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49F90B"/>
                </a:solidFill>
                <a:latin typeface="Segoe UI" pitchFamily="34" charset="0"/>
              </a:rPr>
              <a:t> из них по вопросам, связанным с действиями </a:t>
            </a:r>
          </a:p>
          <a:p>
            <a:pPr algn="ctr"/>
            <a:r>
              <a:rPr lang="ru-RU" b="1">
                <a:solidFill>
                  <a:srgbClr val="49F90B"/>
                </a:solidFill>
                <a:latin typeface="Segoe UI" pitchFamily="34" charset="0"/>
              </a:rPr>
              <a:t>кадастровых инженеров – 789 человек</a:t>
            </a:r>
          </a:p>
        </p:txBody>
      </p:sp>
      <p:sp>
        <p:nvSpPr>
          <p:cNvPr id="14" name="WordArt 62"/>
          <p:cNvSpPr>
            <a:spLocks noChangeArrowheads="1" noChangeShapeType="1" noTextEdit="1"/>
          </p:cNvSpPr>
          <p:nvPr/>
        </p:nvSpPr>
        <p:spPr bwMode="auto">
          <a:xfrm>
            <a:off x="2123728" y="-27384"/>
            <a:ext cx="5759450" cy="89897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Личный прием </a:t>
            </a:r>
          </a:p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hlink">
                        <a:alpha val="75000"/>
                      </a:schemeClr>
                    </a:gs>
                    <a:gs pos="50000">
                      <a:srgbClr val="93B64E"/>
                    </a:gs>
                    <a:gs pos="100000">
                      <a:schemeClr val="hlink">
                        <a:alpha val="75000"/>
                      </a:scheme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профильными специалистами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35763</TotalTime>
  <Words>2269</Words>
  <Application>Microsoft Office PowerPoint</Application>
  <PresentationFormat>Экран (4:3)</PresentationFormat>
  <Paragraphs>317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2_Презентация (1)</vt:lpstr>
      <vt:lpstr>Презентация (1)</vt:lpstr>
      <vt:lpstr>Точечный рисунок</vt:lpstr>
      <vt:lpstr>Диаграмма</vt:lpstr>
      <vt:lpstr>Worksheet</vt:lpstr>
      <vt:lpstr>Лист Microsoft Excel 97-2003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служба государственной регистрации,     кадастра и картографии</dc:title>
  <dc:creator>Пшеничная Анна Александровна</dc:creator>
  <cp:lastModifiedBy>Оператор</cp:lastModifiedBy>
  <cp:revision>1197</cp:revision>
  <cp:lastPrinted>2017-03-15T15:44:23Z</cp:lastPrinted>
  <dcterms:modified xsi:type="dcterms:W3CDTF">2017-07-21T13:23:04Z</dcterms:modified>
</cp:coreProperties>
</file>